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0" r:id="rId4"/>
    <p:sldId id="271" r:id="rId5"/>
    <p:sldId id="272" r:id="rId6"/>
    <p:sldId id="278" r:id="rId7"/>
    <p:sldId id="265" r:id="rId8"/>
    <p:sldId id="284" r:id="rId9"/>
    <p:sldId id="279" r:id="rId10"/>
    <p:sldId id="285" r:id="rId11"/>
    <p:sldId id="286" r:id="rId12"/>
    <p:sldId id="283" r:id="rId13"/>
    <p:sldId id="28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D24"/>
    <a:srgbClr val="CF9327"/>
    <a:srgbClr val="F99D26"/>
    <a:srgbClr val="F36D25"/>
    <a:srgbClr val="8F1838"/>
    <a:srgbClr val="279B48"/>
    <a:srgbClr val="1E7BA0"/>
    <a:srgbClr val="A21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尾崎 七海" userId="42ed485ffbaceff1" providerId="LiveId" clId="{3EDAD616-B3B4-42A9-B118-57FF590F13D9}"/>
    <pc:docChg chg="addSld delSld">
      <pc:chgData name="尾崎 七海" userId="42ed485ffbaceff1" providerId="LiveId" clId="{3EDAD616-B3B4-42A9-B118-57FF590F13D9}" dt="2020-07-11T19:31:47.676" v="1" actId="47"/>
      <pc:docMkLst>
        <pc:docMk/>
      </pc:docMkLst>
      <pc:sldChg chg="new del">
        <pc:chgData name="尾崎 七海" userId="42ed485ffbaceff1" providerId="LiveId" clId="{3EDAD616-B3B4-42A9-B118-57FF590F13D9}" dt="2020-07-11T19:31:47.676" v="1" actId="47"/>
        <pc:sldMkLst>
          <pc:docMk/>
          <pc:sldMk cId="987856021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14A0F-61C1-45A5-A597-167C9DA4663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26FDC-7C2C-4C12-B055-DE7FAC6FF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607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26FDC-7C2C-4C12-B055-DE7FAC6FF3C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63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52413-F45C-4898-AE5E-6242E23A0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D5C1F05-35A4-4B08-AA05-61D549DAF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EF104-14EF-48BD-9350-AC43BC63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FBB66F-A318-46ED-B56F-4CC59161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067DCC-9B71-4978-BAAD-97C0CACE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39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0CC2BC-FE36-461B-B94F-27192F05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E15698A-747D-4F7C-B8EC-700765EE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03AC8C-C945-4714-8539-BB8CE102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3AC3E7-FAD8-4756-9514-053374A31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6EC955-508F-4D41-9A21-B8A94AE7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83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B89975B-F2BD-46E5-9D5A-BA8BC037A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B98A99-7300-4789-9D5A-AB31B1AC4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C30ABC-BB8D-44E5-8158-3408C4E7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49770C-A7A6-4AB2-8527-BC499E53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CAA37D-5954-486A-8CC9-12CA435F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839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78877E-07ED-4A52-A0C0-77D4742C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3FEFB6-57B1-4099-8A4A-3E75228F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209BF9-5363-473A-872B-42D02DA0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09876B-F496-42C5-87C2-9D33DC92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DAC6990F-76C4-4057-97A4-94DBE9CF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30"/>
            <a:ext cx="12192000" cy="840220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b"/>
          <a:lstStyle>
            <a:lvl1pPr algn="ctr">
              <a:defRPr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3871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122B79-CB40-4857-A710-55995A26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3AEA6B-D875-4186-A1AF-E765622F6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42C143-E106-4965-AF22-D744789A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7AB680-1C40-483E-80A5-389D24D5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FC2A2-6B15-4D9B-925F-AB007D09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42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EA8982-FFAB-4533-A7D6-105AC15C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AC4C3C-3EC8-475A-BBF2-6EDD8553A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D61CE51-F6F2-429B-95B3-BE3DFD74E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27A08E-70BC-4CD4-A83B-E55BEA12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9787E9-E6AF-405C-91CD-0CDD9661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1736D9C-B79C-496C-9307-C2D2C0F6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09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33DC04-253D-4776-A6F7-691ACAA5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C00ACD-9D36-4131-998C-97AD55BB3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A205C22-6FB0-4EB9-81D1-37E3AD655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60D3C3A-2292-4CAB-8233-76AE77A56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9CA1A79-C4D2-4361-A473-53458C86C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227FB3B-E23C-4515-B541-A30ABD2A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4E45602-FE5A-4AFC-B8EF-FF8F81AC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CCB8405-D019-4285-BAE2-C11A2021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414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EBDFDB-0C23-4F1E-8F09-D7CC9370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884638-80D0-48C9-91B1-0771569C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4350290-27F5-4311-817D-64CC976F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11">
            <a:extLst>
              <a:ext uri="{FF2B5EF4-FFF2-40B4-BE49-F238E27FC236}">
                <a16:creationId xmlns:a16="http://schemas.microsoft.com/office/drawing/2014/main" id="{F8826ACB-241C-4ACC-9AC7-98A9302C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30"/>
            <a:ext cx="12192000" cy="840220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82532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53C77B4-2956-411F-AEE3-BB004037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CAF3336-B394-4EAE-BD9E-662FC10A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5BB283-A53F-4230-BF24-35D629AE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タイトル 11">
            <a:extLst>
              <a:ext uri="{FF2B5EF4-FFF2-40B4-BE49-F238E27FC236}">
                <a16:creationId xmlns:a16="http://schemas.microsoft.com/office/drawing/2014/main" id="{CA994F97-F03E-4969-8098-74936B95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30"/>
            <a:ext cx="12192000" cy="840220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5090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91079D-A588-4D29-9DBB-899A7835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C3A91B-D115-4DF6-A406-A57EA098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36399DB-3E58-4DA7-9E33-4AD78F9FD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E6B7F2-48BA-439F-BCB1-AD105B9D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CF9E1BC-F02A-4E95-9E25-D7A90904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C361249-1859-467A-B1AC-38F0EB60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12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1CFA8C-009B-42B2-AF1F-BDFF818E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FA89141-F561-4A47-BC00-1E02EDEB5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0F73165-273D-4243-89D1-18F282405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89F937-B689-4B1E-A66C-A636AD57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8FA8B55-29C3-4C1F-95BF-C39BD70A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F0E295-DB12-465A-9CE1-BC6A94AC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21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B267C2F-D4D7-4D1F-9976-3697790C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8" y="260927"/>
            <a:ext cx="7585363" cy="84022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257D28-E82B-44EE-AF80-2E99EA0E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8A528C8-AD71-4B82-AF1A-CC56F17F2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EE593-E2C6-4818-8B15-DD909D92ED14}" type="datetimeFigureOut">
              <a:rPr kumimoji="1" lang="ja-JP" altLang="en-US" smtClean="0"/>
              <a:t>2020/7/12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736890-0D1D-4FFC-ADC1-DAA1C4363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B77DB8-7C58-4171-AAB0-47D73A590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4C80A-8109-46F5-BFF2-2A627A6787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45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jp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jp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D058EE1-ABF4-4BB8-8E06-9DEEACFB3C83}"/>
              </a:ext>
            </a:extLst>
          </p:cNvPr>
          <p:cNvSpPr/>
          <p:nvPr/>
        </p:nvSpPr>
        <p:spPr>
          <a:xfrm>
            <a:off x="0" y="1041400"/>
            <a:ext cx="12191999" cy="23876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A1FA580-9C4D-4DD6-A3CE-B8C753FD3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49684"/>
            <a:ext cx="12191998" cy="2387600"/>
          </a:xfrm>
        </p:spPr>
        <p:txBody>
          <a:bodyPr anchor="ctr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瞄准</a:t>
            </a:r>
            <a:r>
              <a:rPr lang="en-US" altLang="zh-CN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r>
              <a:rPr lang="zh-CN" altLang="en-US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没有</a:t>
            </a:r>
            <a:r>
              <a:rPr lang="en-US" altLang="zh-CN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r>
              <a:rPr lang="ja-JP" altLang="en-US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垃圾</a:t>
            </a:r>
            <a:r>
              <a:rPr lang="zh-CN" altLang="en-US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的城市</a:t>
            </a:r>
            <a:endParaRPr kumimoji="1" lang="ja-JP" altLang="en-US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1DD006C-452C-4C54-80EE-57CA8FB44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93078"/>
            <a:ext cx="12191998" cy="238759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kumimoji="1" lang="ja-JP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関西学院大学　</a:t>
            </a:r>
            <a:r>
              <a:rPr kumimoji="1"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kumimoji="1" lang="en-US" altLang="ja-JP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Kwansei</a:t>
            </a:r>
            <a:r>
              <a:rPr kumimoji="1"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en-US" altLang="ja-JP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Gakuin</a:t>
            </a:r>
            <a:r>
              <a:rPr kumimoji="1"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University)</a:t>
            </a:r>
            <a:endParaRPr lang="en-US" altLang="ja-JP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spcBef>
                <a:spcPts val="1800"/>
              </a:spcBef>
            </a:pPr>
            <a:r>
              <a:rPr kumimoji="1" lang="ja-JP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廖 思超        齊藤 聖人          </a:t>
            </a:r>
            <a:r>
              <a:rPr lang="ja-JP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西川 高弘            尾崎 七海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>
              <a:spcBef>
                <a:spcPts val="1800"/>
              </a:spcBef>
            </a:pPr>
            <a:r>
              <a:rPr lang="en-US" altLang="ja-JP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Liao Sichao  Saito Masato  Nishikawa Takahiro   Ozaki Nanami</a:t>
            </a:r>
          </a:p>
          <a:p>
            <a:pPr>
              <a:spcBef>
                <a:spcPts val="1800"/>
              </a:spcBef>
            </a:pPr>
            <a:endParaRPr kumimoji="1" lang="ja-JP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2135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BD5FA2-C25F-48BA-A8D6-ACA3B4D59930}"/>
              </a:ext>
            </a:extLst>
          </p:cNvPr>
          <p:cNvSpPr/>
          <p:nvPr/>
        </p:nvSpPr>
        <p:spPr>
          <a:xfrm>
            <a:off x="0" y="0"/>
            <a:ext cx="12192000" cy="10884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記号, グリーン, モニター, 持つ が含まれている画像&#10;&#10;自動的に生成された説明">
            <a:extLst>
              <a:ext uri="{FF2B5EF4-FFF2-40B4-BE49-F238E27FC236}">
                <a16:creationId xmlns:a16="http://schemas.microsoft.com/office/drawing/2014/main" id="{EE5DA349-466A-4BC3-A1DE-0A3146E6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" y="2307548"/>
            <a:ext cx="1543554" cy="1543554"/>
          </a:xfrm>
          <a:prstGeom prst="rect">
            <a:avLst/>
          </a:prstGeom>
        </p:spPr>
      </p:pic>
      <p:pic>
        <p:nvPicPr>
          <p:cNvPr id="11" name="図 10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B1E19012-1C10-4F89-B0CE-3E530AAD2A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45" y="2284561"/>
            <a:ext cx="1546360" cy="1546360"/>
          </a:xfrm>
          <a:prstGeom prst="rect">
            <a:avLst/>
          </a:prstGeom>
        </p:spPr>
      </p:pic>
      <p:pic>
        <p:nvPicPr>
          <p:cNvPr id="13" name="図 1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E552CD8-7831-4966-80DA-2D621F76F3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3" y="3934199"/>
            <a:ext cx="2081589" cy="2081589"/>
          </a:xfrm>
          <a:prstGeom prst="rect">
            <a:avLst/>
          </a:prstGeom>
        </p:spPr>
      </p:pic>
      <p:pic>
        <p:nvPicPr>
          <p:cNvPr id="15" name="図 14" descr="挿絵, 食品, 記号 が含まれている画像&#10;&#10;自動的に生成された説明">
            <a:extLst>
              <a:ext uri="{FF2B5EF4-FFF2-40B4-BE49-F238E27FC236}">
                <a16:creationId xmlns:a16="http://schemas.microsoft.com/office/drawing/2014/main" id="{00AB3FC5-CEAB-476E-8762-CD94EE8473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30" y="3951670"/>
            <a:ext cx="1543554" cy="1543554"/>
          </a:xfrm>
          <a:prstGeom prst="rect">
            <a:avLst/>
          </a:prstGeom>
        </p:spPr>
      </p:pic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59870ADB-CFB9-4D35-8EF7-A09E3DDBD6D7}"/>
              </a:ext>
            </a:extLst>
          </p:cNvPr>
          <p:cNvSpPr/>
          <p:nvPr/>
        </p:nvSpPr>
        <p:spPr>
          <a:xfrm>
            <a:off x="5611518" y="1318896"/>
            <a:ext cx="6034591" cy="5147709"/>
          </a:xfrm>
          <a:prstGeom prst="wedgeRectCallout">
            <a:avLst>
              <a:gd name="adj1" fmla="val -62659"/>
              <a:gd name="adj2" fmla="val 21539"/>
            </a:avLst>
          </a:prstGeom>
          <a:noFill/>
          <a:ln w="38100">
            <a:solidFill>
              <a:srgbClr val="F36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AAE47C-772C-4EAF-ACCE-92EC21459DFC}"/>
              </a:ext>
            </a:extLst>
          </p:cNvPr>
          <p:cNvSpPr txBox="1"/>
          <p:nvPr/>
        </p:nvSpPr>
        <p:spPr>
          <a:xfrm>
            <a:off x="5871581" y="1791062"/>
            <a:ext cx="551389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ja-JP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可回收</a:t>
            </a:r>
          </a:p>
          <a:p>
            <a:pPr algn="ctr">
              <a:spcBef>
                <a:spcPts val="600"/>
              </a:spcBef>
            </a:pPr>
            <a:r>
              <a:rPr lang="ja-JP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垃圾收集</a:t>
            </a:r>
            <a:endParaRPr kumimoji="1" lang="ja-JP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B27A8A3-2278-448C-8F4B-A71412A74904}"/>
              </a:ext>
            </a:extLst>
          </p:cNvPr>
          <p:cNvSpPr txBox="1"/>
          <p:nvPr/>
        </p:nvSpPr>
        <p:spPr>
          <a:xfrm>
            <a:off x="5306461" y="5255998"/>
            <a:ext cx="6711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提高资源利用效率</a:t>
            </a:r>
            <a:endParaRPr kumimoji="1" lang="ja-JP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208A7087-78B3-43E7-B893-C06BAA081DC9}"/>
              </a:ext>
            </a:extLst>
          </p:cNvPr>
          <p:cNvSpPr/>
          <p:nvPr/>
        </p:nvSpPr>
        <p:spPr>
          <a:xfrm rot="5400000">
            <a:off x="8246566" y="3477971"/>
            <a:ext cx="830997" cy="13984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E81D65D-4D96-4A96-A04E-356E27DE6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79" y="3349159"/>
            <a:ext cx="1608198" cy="14184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12CE8D4-343A-4B57-9B58-8BE997001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779" y="3273664"/>
            <a:ext cx="1841830" cy="171520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1635E23-06BA-4059-A3C7-A1677ACA44FE}"/>
              </a:ext>
            </a:extLst>
          </p:cNvPr>
          <p:cNvSpPr txBox="1"/>
          <p:nvPr/>
        </p:nvSpPr>
        <p:spPr>
          <a:xfrm>
            <a:off x="0" y="23047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solidFill>
                  <a:schemeClr val="bg1"/>
                </a:solidFill>
                <a:latin typeface="+mn-ea"/>
              </a:rPr>
              <a:t>9</a:t>
            </a:r>
            <a:r>
              <a:rPr kumimoji="1" lang="en-US" altLang="ja-JP" sz="4400" dirty="0">
                <a:solidFill>
                  <a:schemeClr val="bg1"/>
                </a:solidFill>
                <a:latin typeface="+mn-ea"/>
              </a:rPr>
              <a:t>. Industry, Innovation and Infrastructure</a:t>
            </a:r>
            <a:endParaRPr kumimoji="1" lang="ja-JP" altLang="en-US" sz="4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991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BD5FA2-C25F-48BA-A8D6-ACA3B4D59930}"/>
              </a:ext>
            </a:extLst>
          </p:cNvPr>
          <p:cNvSpPr/>
          <p:nvPr/>
        </p:nvSpPr>
        <p:spPr>
          <a:xfrm>
            <a:off x="0" y="0"/>
            <a:ext cx="12192000" cy="10884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記号, グリーン, モニター, 持つ が含まれている画像&#10;&#10;自動的に生成された説明">
            <a:extLst>
              <a:ext uri="{FF2B5EF4-FFF2-40B4-BE49-F238E27FC236}">
                <a16:creationId xmlns:a16="http://schemas.microsoft.com/office/drawing/2014/main" id="{EE5DA349-466A-4BC3-A1DE-0A3146E6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" y="2307548"/>
            <a:ext cx="1543554" cy="1543554"/>
          </a:xfrm>
          <a:prstGeom prst="rect">
            <a:avLst/>
          </a:prstGeom>
        </p:spPr>
      </p:pic>
      <p:pic>
        <p:nvPicPr>
          <p:cNvPr id="11" name="図 10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B1E19012-1C10-4F89-B0CE-3E530AAD2A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44" y="2287368"/>
            <a:ext cx="1543554" cy="1543554"/>
          </a:xfrm>
          <a:prstGeom prst="rect">
            <a:avLst/>
          </a:prstGeom>
        </p:spPr>
      </p:pic>
      <p:pic>
        <p:nvPicPr>
          <p:cNvPr id="13" name="図 1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E552CD8-7831-4966-80DA-2D621F76F3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" y="3934200"/>
            <a:ext cx="1543554" cy="1543554"/>
          </a:xfrm>
          <a:prstGeom prst="rect">
            <a:avLst/>
          </a:prstGeom>
        </p:spPr>
      </p:pic>
      <p:pic>
        <p:nvPicPr>
          <p:cNvPr id="15" name="図 14" descr="挿絵, 食品, 記号 が含まれている画像&#10;&#10;自動的に生成された説明">
            <a:extLst>
              <a:ext uri="{FF2B5EF4-FFF2-40B4-BE49-F238E27FC236}">
                <a16:creationId xmlns:a16="http://schemas.microsoft.com/office/drawing/2014/main" id="{00AB3FC5-CEAB-476E-8762-CD94EE8473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29" y="3951669"/>
            <a:ext cx="2173649" cy="2173649"/>
          </a:xfrm>
          <a:prstGeom prst="rect">
            <a:avLst/>
          </a:prstGeom>
        </p:spPr>
      </p:pic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59870ADB-CFB9-4D35-8EF7-A09E3DDBD6D7}"/>
              </a:ext>
            </a:extLst>
          </p:cNvPr>
          <p:cNvSpPr/>
          <p:nvPr/>
        </p:nvSpPr>
        <p:spPr>
          <a:xfrm>
            <a:off x="5611518" y="1318896"/>
            <a:ext cx="6034591" cy="5147709"/>
          </a:xfrm>
          <a:prstGeom prst="wedgeRectCallout">
            <a:avLst>
              <a:gd name="adj1" fmla="val -62859"/>
              <a:gd name="adj2" fmla="val 20370"/>
            </a:avLst>
          </a:prstGeom>
          <a:noFill/>
          <a:ln w="38100">
            <a:solidFill>
              <a:srgbClr val="F99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AAE47C-772C-4EAF-ACCE-92EC21459DFC}"/>
              </a:ext>
            </a:extLst>
          </p:cNvPr>
          <p:cNvSpPr txBox="1"/>
          <p:nvPr/>
        </p:nvSpPr>
        <p:spPr>
          <a:xfrm>
            <a:off x="5871863" y="1633170"/>
            <a:ext cx="551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城市没有垃圾</a:t>
            </a:r>
            <a:endParaRPr kumimoji="1" lang="ja-JP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44B90F11-7AEF-4887-A9FB-E36AA1CEC1BF}"/>
              </a:ext>
            </a:extLst>
          </p:cNvPr>
          <p:cNvSpPr/>
          <p:nvPr/>
        </p:nvSpPr>
        <p:spPr>
          <a:xfrm rot="5400000">
            <a:off x="8341957" y="2089476"/>
            <a:ext cx="578049" cy="13984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B27A8A3-2278-448C-8F4B-A71412A74904}"/>
              </a:ext>
            </a:extLst>
          </p:cNvPr>
          <p:cNvSpPr txBox="1"/>
          <p:nvPr/>
        </p:nvSpPr>
        <p:spPr>
          <a:xfrm>
            <a:off x="6679316" y="5368325"/>
            <a:ext cx="48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自发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想要保持景观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BB5A32-12D4-4771-A2DB-CE2BAF7CD1FE}"/>
              </a:ext>
            </a:extLst>
          </p:cNvPr>
          <p:cNvSpPr txBox="1"/>
          <p:nvPr/>
        </p:nvSpPr>
        <p:spPr>
          <a:xfrm>
            <a:off x="6515422" y="3249531"/>
            <a:ext cx="4299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想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要住在这个城市</a:t>
            </a:r>
            <a:endParaRPr kumimoji="1" lang="ja-JP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208A7087-78B3-43E7-B893-C06BAA081DC9}"/>
              </a:ext>
            </a:extLst>
          </p:cNvPr>
          <p:cNvSpPr/>
          <p:nvPr/>
        </p:nvSpPr>
        <p:spPr>
          <a:xfrm rot="5400000">
            <a:off x="8344125" y="3948329"/>
            <a:ext cx="578049" cy="13984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979B87C7-09FE-4ADB-8B58-99BFBC054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715" y="3834968"/>
            <a:ext cx="1398455" cy="1355110"/>
          </a:xfrm>
          <a:prstGeom prst="rect">
            <a:avLst/>
          </a:prstGeom>
        </p:spPr>
      </p:pic>
      <p:pic>
        <p:nvPicPr>
          <p:cNvPr id="8" name="図 7" descr="飛行機, 飛ぶ が含まれている画像&#10;&#10;自動的に生成された説明">
            <a:extLst>
              <a:ext uri="{FF2B5EF4-FFF2-40B4-BE49-F238E27FC236}">
                <a16:creationId xmlns:a16="http://schemas.microsoft.com/office/drawing/2014/main" id="{0D1606CF-E0A8-4BBE-80FE-373511B65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68" y="4056517"/>
            <a:ext cx="707886" cy="7078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F8E984B-4AA7-452A-A242-9DB382DFAA2D}"/>
              </a:ext>
            </a:extLst>
          </p:cNvPr>
          <p:cNvSpPr txBox="1"/>
          <p:nvPr/>
        </p:nvSpPr>
        <p:spPr>
          <a:xfrm>
            <a:off x="0" y="23047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solidFill>
                  <a:schemeClr val="bg1"/>
                </a:solidFill>
                <a:latin typeface="+mn-ea"/>
              </a:rPr>
              <a:t>11</a:t>
            </a:r>
            <a:r>
              <a:rPr kumimoji="1" lang="en-US" altLang="ja-JP" sz="4400" dirty="0">
                <a:solidFill>
                  <a:schemeClr val="bg1"/>
                </a:solidFill>
                <a:latin typeface="+mn-ea"/>
              </a:rPr>
              <a:t>. </a:t>
            </a:r>
            <a:r>
              <a:rPr lang="en-US" altLang="ja-JP" sz="4400" dirty="0">
                <a:solidFill>
                  <a:schemeClr val="bg1"/>
                </a:solidFill>
                <a:latin typeface="+mn-ea"/>
              </a:rPr>
              <a:t>Sustainable Cities and Communities</a:t>
            </a:r>
            <a:endParaRPr kumimoji="1" lang="ja-JP" altLang="en-US" sz="4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図 13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244A7460-6A31-48A9-A505-1D9320A94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5155" y="4049013"/>
            <a:ext cx="1043154" cy="1097850"/>
          </a:xfrm>
          <a:prstGeom prst="rect">
            <a:avLst/>
          </a:prstGeom>
        </p:spPr>
      </p:pic>
      <p:pic>
        <p:nvPicPr>
          <p:cNvPr id="24" name="図 23" descr="飛行機, 飛ぶ が含まれている画像&#10;&#10;自動的に生成された説明">
            <a:extLst>
              <a:ext uri="{FF2B5EF4-FFF2-40B4-BE49-F238E27FC236}">
                <a16:creationId xmlns:a16="http://schemas.microsoft.com/office/drawing/2014/main" id="{54BB67F7-0A30-41A8-B464-747CE2FCB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45" y="4399549"/>
            <a:ext cx="707886" cy="707886"/>
          </a:xfrm>
          <a:prstGeom prst="rect">
            <a:avLst/>
          </a:prstGeom>
        </p:spPr>
      </p:pic>
      <p:pic>
        <p:nvPicPr>
          <p:cNvPr id="26" name="図 25" descr="座る, 光, ストリート, 暗い が含まれている画像&#10;&#10;自動的に生成された説明">
            <a:extLst>
              <a:ext uri="{FF2B5EF4-FFF2-40B4-BE49-F238E27FC236}">
                <a16:creationId xmlns:a16="http://schemas.microsoft.com/office/drawing/2014/main" id="{0FE0098E-ABA6-43EE-AEC4-220AC5BD4D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9316" y="4056517"/>
            <a:ext cx="609099" cy="1082842"/>
          </a:xfrm>
          <a:prstGeom prst="rect">
            <a:avLst/>
          </a:prstGeom>
        </p:spPr>
      </p:pic>
      <p:pic>
        <p:nvPicPr>
          <p:cNvPr id="28" name="図 27" descr="座る, 光, ストリート, 暗い が含まれている画像&#10;&#10;自動的に生成された説明">
            <a:extLst>
              <a:ext uri="{FF2B5EF4-FFF2-40B4-BE49-F238E27FC236}">
                <a16:creationId xmlns:a16="http://schemas.microsoft.com/office/drawing/2014/main" id="{8347F220-EB39-4665-A66C-B0D868594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32865" y="4016291"/>
            <a:ext cx="609099" cy="10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0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A955B9-C837-4164-B7DE-0CDCEEEB836B}"/>
              </a:ext>
            </a:extLst>
          </p:cNvPr>
          <p:cNvSpPr/>
          <p:nvPr/>
        </p:nvSpPr>
        <p:spPr>
          <a:xfrm>
            <a:off x="0" y="0"/>
            <a:ext cx="12192000" cy="10884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99598-7AB3-489F-B0B6-717E7E97345A}"/>
              </a:ext>
            </a:extLst>
          </p:cNvPr>
          <p:cNvSpPr txBox="1"/>
          <p:nvPr/>
        </p:nvSpPr>
        <p:spPr>
          <a:xfrm>
            <a:off x="1968471" y="239904"/>
            <a:ext cx="8255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自发想要捡垃圾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D859488-CB72-49D4-A0E5-471DE22CCDD7}"/>
              </a:ext>
            </a:extLst>
          </p:cNvPr>
          <p:cNvSpPr txBox="1"/>
          <p:nvPr/>
        </p:nvSpPr>
        <p:spPr>
          <a:xfrm>
            <a:off x="1968471" y="1567907"/>
            <a:ext cx="8217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很难依靠自发性来收集垃圾</a:t>
            </a:r>
            <a:endParaRPr kumimoji="1"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716DA9C-B8BE-44B1-9BFF-6DC4120D884C}"/>
              </a:ext>
            </a:extLst>
          </p:cNvPr>
          <p:cNvSpPr txBox="1"/>
          <p:nvPr/>
        </p:nvSpPr>
        <p:spPr>
          <a:xfrm>
            <a:off x="2306355" y="3480080"/>
            <a:ext cx="754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积分指导，习惯化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5CD28B-904A-46D3-8EBC-3A293391871D}"/>
              </a:ext>
            </a:extLst>
          </p:cNvPr>
          <p:cNvSpPr txBox="1"/>
          <p:nvPr/>
        </p:nvSpPr>
        <p:spPr>
          <a:xfrm>
            <a:off x="2686578" y="5453808"/>
            <a:ext cx="6818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CF9327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成为自发文化</a:t>
            </a:r>
            <a:endParaRPr kumimoji="1" lang="ja-JP" altLang="en-US" sz="4800" b="1" dirty="0">
              <a:solidFill>
                <a:srgbClr val="CF9327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CDC3C621-6E7C-4C13-9ADA-3F1DC6A01298}"/>
              </a:ext>
            </a:extLst>
          </p:cNvPr>
          <p:cNvSpPr/>
          <p:nvPr/>
        </p:nvSpPr>
        <p:spPr>
          <a:xfrm rot="5400000">
            <a:off x="5788230" y="2089100"/>
            <a:ext cx="578049" cy="13984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22800B8D-74AE-4CB8-BD18-BEE4A4072B27}"/>
              </a:ext>
            </a:extLst>
          </p:cNvPr>
          <p:cNvSpPr/>
          <p:nvPr/>
        </p:nvSpPr>
        <p:spPr>
          <a:xfrm rot="5400000">
            <a:off x="5806971" y="4179104"/>
            <a:ext cx="578049" cy="13984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BD07B2D-BDE0-494C-8791-669DA0216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80" y="4258087"/>
            <a:ext cx="1780210" cy="2064012"/>
          </a:xfrm>
          <a:prstGeom prst="rect">
            <a:avLst/>
          </a:prstGeom>
        </p:spPr>
      </p:pic>
      <p:pic>
        <p:nvPicPr>
          <p:cNvPr id="29" name="Picture 6" descr="スマホの地図アプリを見ている人のイラスト（男性）">
            <a:extLst>
              <a:ext uri="{FF2B5EF4-FFF2-40B4-BE49-F238E27FC236}">
                <a16:creationId xmlns:a16="http://schemas.microsoft.com/office/drawing/2014/main" id="{1FD01C77-5500-4505-B825-AD33F95AF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45" y="2772800"/>
            <a:ext cx="1780210" cy="178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2B87BA71-FCA8-4DAD-80DF-74E178E9D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185" y="1330017"/>
            <a:ext cx="1425381" cy="1588168"/>
          </a:xfrm>
          <a:prstGeom prst="rect">
            <a:avLst/>
          </a:prstGeom>
        </p:spPr>
      </p:pic>
      <p:pic>
        <p:nvPicPr>
          <p:cNvPr id="34" name="図 33" descr="カップ, 座る, 部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77C090E-DEBA-4800-9086-714B0D39B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726" y="1963630"/>
            <a:ext cx="1009459" cy="977913"/>
          </a:xfrm>
          <a:prstGeom prst="rect">
            <a:avLst/>
          </a:prstGeom>
        </p:spPr>
      </p:pic>
      <p:pic>
        <p:nvPicPr>
          <p:cNvPr id="38" name="図 37" descr="飛行機, 飛ぶ が含まれている画像&#10;&#10;自動的に生成された説明">
            <a:extLst>
              <a:ext uri="{FF2B5EF4-FFF2-40B4-BE49-F238E27FC236}">
                <a16:creationId xmlns:a16="http://schemas.microsoft.com/office/drawing/2014/main" id="{60D243BC-8F14-41C8-906F-5707BA8AE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369" y="4016489"/>
            <a:ext cx="861842" cy="86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1F85C692-FD59-4FE4-BB55-B888A4F8882A}"/>
              </a:ext>
            </a:extLst>
          </p:cNvPr>
          <p:cNvSpPr/>
          <p:nvPr/>
        </p:nvSpPr>
        <p:spPr>
          <a:xfrm>
            <a:off x="290773" y="571620"/>
            <a:ext cx="5358094" cy="215792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2D1D5E5-0192-4236-8D04-74161418B965}"/>
              </a:ext>
            </a:extLst>
          </p:cNvPr>
          <p:cNvSpPr/>
          <p:nvPr/>
        </p:nvSpPr>
        <p:spPr>
          <a:xfrm>
            <a:off x="7882553" y="3878393"/>
            <a:ext cx="2716204" cy="21727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89EEFE3-190E-4CCB-A683-3FC8D05CB41D}"/>
              </a:ext>
            </a:extLst>
          </p:cNvPr>
          <p:cNvSpPr txBox="1"/>
          <p:nvPr/>
        </p:nvSpPr>
        <p:spPr>
          <a:xfrm>
            <a:off x="7605381" y="5803100"/>
            <a:ext cx="1845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SERVER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8678E91-1758-4B06-B1EF-9FE59903135F}"/>
              </a:ext>
            </a:extLst>
          </p:cNvPr>
          <p:cNvSpPr/>
          <p:nvPr/>
        </p:nvSpPr>
        <p:spPr>
          <a:xfrm>
            <a:off x="396979" y="3743073"/>
            <a:ext cx="5310230" cy="23954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AF7168-1C20-4CB6-8728-39B93EB174A6}"/>
              </a:ext>
            </a:extLst>
          </p:cNvPr>
          <p:cNvSpPr txBox="1"/>
          <p:nvPr/>
        </p:nvSpPr>
        <p:spPr>
          <a:xfrm>
            <a:off x="331725" y="3516411"/>
            <a:ext cx="19582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CAMERA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98AC15A-77E7-4D72-A161-CE7C16D3A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3" r="31480"/>
          <a:stretch/>
        </p:blipFill>
        <p:spPr>
          <a:xfrm>
            <a:off x="8089641" y="3973156"/>
            <a:ext cx="1385753" cy="1802266"/>
          </a:xfrm>
          <a:prstGeom prst="rect">
            <a:avLst/>
          </a:prstGeom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921D274-3524-44D8-A5A6-5C29BCDC5C1E}"/>
              </a:ext>
            </a:extLst>
          </p:cNvPr>
          <p:cNvCxnSpPr>
            <a:cxnSpLocks/>
          </p:cNvCxnSpPr>
          <p:nvPr/>
        </p:nvCxnSpPr>
        <p:spPr>
          <a:xfrm>
            <a:off x="2142754" y="1888618"/>
            <a:ext cx="16075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7151586-7A89-4E53-8AEA-C14A2CC21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64" y="1155817"/>
            <a:ext cx="1005770" cy="1237870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C060B4C-6D6A-4CD7-A5B7-4B69E3DEC2FF}"/>
              </a:ext>
            </a:extLst>
          </p:cNvPr>
          <p:cNvCxnSpPr>
            <a:cxnSpLocks/>
          </p:cNvCxnSpPr>
          <p:nvPr/>
        </p:nvCxnSpPr>
        <p:spPr>
          <a:xfrm>
            <a:off x="3750321" y="5201394"/>
            <a:ext cx="52817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CD38557B-7607-4835-AD26-2C4A7346871B}"/>
              </a:ext>
            </a:extLst>
          </p:cNvPr>
          <p:cNvCxnSpPr/>
          <p:nvPr/>
        </p:nvCxnSpPr>
        <p:spPr>
          <a:xfrm>
            <a:off x="1639304" y="5246780"/>
            <a:ext cx="4388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83C11C7-5F7B-4FF9-8C3D-ECD8EA61A909}"/>
              </a:ext>
            </a:extLst>
          </p:cNvPr>
          <p:cNvCxnSpPr>
            <a:cxnSpLocks/>
          </p:cNvCxnSpPr>
          <p:nvPr/>
        </p:nvCxnSpPr>
        <p:spPr>
          <a:xfrm>
            <a:off x="5721291" y="4839799"/>
            <a:ext cx="21612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図 32" descr="黒い背景と白い文字&#10;&#10;自動的に生成された説明">
            <a:extLst>
              <a:ext uri="{FF2B5EF4-FFF2-40B4-BE49-F238E27FC236}">
                <a16:creationId xmlns:a16="http://schemas.microsoft.com/office/drawing/2014/main" id="{12CFDB3A-89EE-405D-8253-D48868D31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0" y="4015059"/>
            <a:ext cx="745246" cy="745246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1DE13B80-7D93-4554-91E6-5C88DDEDE6D3}"/>
              </a:ext>
            </a:extLst>
          </p:cNvPr>
          <p:cNvCxnSpPr>
            <a:cxnSpLocks/>
          </p:cNvCxnSpPr>
          <p:nvPr/>
        </p:nvCxnSpPr>
        <p:spPr>
          <a:xfrm flipV="1">
            <a:off x="9901991" y="2660893"/>
            <a:ext cx="0" cy="12198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4E97120B-7C48-4CE3-80F9-2BDAB5F82326}"/>
              </a:ext>
            </a:extLst>
          </p:cNvPr>
          <p:cNvCxnSpPr>
            <a:cxnSpLocks/>
          </p:cNvCxnSpPr>
          <p:nvPr/>
        </p:nvCxnSpPr>
        <p:spPr>
          <a:xfrm>
            <a:off x="8839851" y="2660893"/>
            <a:ext cx="0" cy="1235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7FD66042-577E-4966-AD0D-8864D692A54A}"/>
              </a:ext>
            </a:extLst>
          </p:cNvPr>
          <p:cNvSpPr txBox="1"/>
          <p:nvPr/>
        </p:nvSpPr>
        <p:spPr>
          <a:xfrm>
            <a:off x="243099" y="333537"/>
            <a:ext cx="256236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TRASH 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BOX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1" name="グラフィックス 60">
            <a:extLst>
              <a:ext uri="{FF2B5EF4-FFF2-40B4-BE49-F238E27FC236}">
                <a16:creationId xmlns:a16="http://schemas.microsoft.com/office/drawing/2014/main" id="{D9CBCCE8-6085-478F-A667-9349DC6D0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0561" y="587272"/>
            <a:ext cx="686935" cy="686935"/>
          </a:xfrm>
          <a:prstGeom prst="rect">
            <a:avLst/>
          </a:prstGeom>
        </p:spPr>
      </p:pic>
      <p:sp>
        <p:nvSpPr>
          <p:cNvPr id="63" name="四角形: 角を丸くする 62">
            <a:extLst>
              <a:ext uri="{FF2B5EF4-FFF2-40B4-BE49-F238E27FC236}">
                <a16:creationId xmlns:a16="http://schemas.microsoft.com/office/drawing/2014/main" id="{0BE91766-9C9D-4685-87EE-0EFE0D0F5B36}"/>
              </a:ext>
            </a:extLst>
          </p:cNvPr>
          <p:cNvSpPr/>
          <p:nvPr/>
        </p:nvSpPr>
        <p:spPr>
          <a:xfrm>
            <a:off x="7914297" y="474056"/>
            <a:ext cx="3517144" cy="215792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CE7710DA-94F0-4D54-99DE-96390C0EA928}"/>
              </a:ext>
            </a:extLst>
          </p:cNvPr>
          <p:cNvGrpSpPr/>
          <p:nvPr/>
        </p:nvGrpSpPr>
        <p:grpSpPr>
          <a:xfrm>
            <a:off x="10046420" y="883476"/>
            <a:ext cx="1163662" cy="1529391"/>
            <a:chOff x="3170891" y="2197681"/>
            <a:chExt cx="2306642" cy="3048748"/>
          </a:xfrm>
        </p:grpSpPr>
        <p:pic>
          <p:nvPicPr>
            <p:cNvPr id="65" name="図 64">
              <a:extLst>
                <a:ext uri="{FF2B5EF4-FFF2-40B4-BE49-F238E27FC236}">
                  <a16:creationId xmlns:a16="http://schemas.microsoft.com/office/drawing/2014/main" id="{2252BA3C-97BE-4334-AAA7-5F4982B82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786" t="30120" r="42194"/>
            <a:stretch/>
          </p:blipFill>
          <p:spPr>
            <a:xfrm>
              <a:off x="3170891" y="2197681"/>
              <a:ext cx="2306642" cy="3048748"/>
            </a:xfrm>
            <a:prstGeom prst="rect">
              <a:avLst/>
            </a:prstGeom>
          </p:spPr>
        </p:pic>
        <p:pic>
          <p:nvPicPr>
            <p:cNvPr id="66" name="図 65" descr="スクリーンショットの画面&#10;&#10;自動的に生成された説明">
              <a:extLst>
                <a:ext uri="{FF2B5EF4-FFF2-40B4-BE49-F238E27FC236}">
                  <a16:creationId xmlns:a16="http://schemas.microsoft.com/office/drawing/2014/main" id="{81071793-7FF8-488A-9556-A8F203291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103" y="2676088"/>
              <a:ext cx="1488847" cy="2076488"/>
            </a:xfrm>
            <a:prstGeom prst="rect">
              <a:avLst/>
            </a:prstGeom>
          </p:spPr>
        </p:pic>
      </p:grp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13EBEB69-1420-460D-A7D4-F7727A5757B9}"/>
              </a:ext>
            </a:extLst>
          </p:cNvPr>
          <p:cNvSpPr txBox="1"/>
          <p:nvPr/>
        </p:nvSpPr>
        <p:spPr>
          <a:xfrm>
            <a:off x="7772994" y="310507"/>
            <a:ext cx="131013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USER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7954F8F8-0C0D-411B-9CA1-28CDE9275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8" y="4793038"/>
            <a:ext cx="907485" cy="907485"/>
          </a:xfrm>
          <a:prstGeom prst="rect">
            <a:avLst/>
          </a:prstGeom>
        </p:spPr>
      </p:pic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F1FA41BE-5519-44C2-81CB-24DEEFD74F05}"/>
              </a:ext>
            </a:extLst>
          </p:cNvPr>
          <p:cNvCxnSpPr>
            <a:cxnSpLocks/>
          </p:cNvCxnSpPr>
          <p:nvPr/>
        </p:nvCxnSpPr>
        <p:spPr>
          <a:xfrm flipH="1">
            <a:off x="5632485" y="1888618"/>
            <a:ext cx="2293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7C8E3DC9-7D80-44C6-A951-115A26B49308}"/>
              </a:ext>
            </a:extLst>
          </p:cNvPr>
          <p:cNvCxnSpPr>
            <a:cxnSpLocks/>
          </p:cNvCxnSpPr>
          <p:nvPr/>
        </p:nvCxnSpPr>
        <p:spPr>
          <a:xfrm>
            <a:off x="5632485" y="1386940"/>
            <a:ext cx="22932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図 8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9195690A-C99A-4DF7-B475-38132C9B4F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60" y="1071951"/>
            <a:ext cx="1289458" cy="1395913"/>
          </a:xfrm>
          <a:prstGeom prst="rect">
            <a:avLst/>
          </a:prstGeom>
        </p:spPr>
      </p:pic>
      <p:pic>
        <p:nvPicPr>
          <p:cNvPr id="95" name="図 94">
            <a:extLst>
              <a:ext uri="{FF2B5EF4-FFF2-40B4-BE49-F238E27FC236}">
                <a16:creationId xmlns:a16="http://schemas.microsoft.com/office/drawing/2014/main" id="{F8776C20-264F-4AF6-B903-35801CC394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10" y="1983334"/>
            <a:ext cx="730025" cy="730025"/>
          </a:xfrm>
          <a:prstGeom prst="rect">
            <a:avLst/>
          </a:prstGeom>
        </p:spPr>
      </p:pic>
      <p:pic>
        <p:nvPicPr>
          <p:cNvPr id="99" name="図 98" descr="建物, コンパクトディスク が含まれている画像&#10;&#10;自動的に生成された説明">
            <a:extLst>
              <a:ext uri="{FF2B5EF4-FFF2-40B4-BE49-F238E27FC236}">
                <a16:creationId xmlns:a16="http://schemas.microsoft.com/office/drawing/2014/main" id="{953D55A4-4F17-41BD-A1BE-BA3BB9499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83" y="2790735"/>
            <a:ext cx="932379" cy="932379"/>
          </a:xfrm>
          <a:prstGeom prst="rect">
            <a:avLst/>
          </a:prstGeom>
        </p:spPr>
      </p:pic>
      <p:pic>
        <p:nvPicPr>
          <p:cNvPr id="101" name="図 10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02767EB-0158-4346-86EC-0CB6A7F2F9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56" y="1907679"/>
            <a:ext cx="965233" cy="965233"/>
          </a:xfrm>
          <a:prstGeom prst="rect">
            <a:avLst/>
          </a:prstGeom>
        </p:spPr>
      </p:pic>
      <p:pic>
        <p:nvPicPr>
          <p:cNvPr id="103" name="図 10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D33BE4C2-2053-4A93-929E-DC20FCD462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31" y="4485624"/>
            <a:ext cx="1289458" cy="1395913"/>
          </a:xfrm>
          <a:prstGeom prst="rect">
            <a:avLst/>
          </a:prstGeom>
        </p:spPr>
      </p:pic>
      <p:pic>
        <p:nvPicPr>
          <p:cNvPr id="106" name="図 10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9A9E1918-30EF-414B-A56D-0C4D87E401C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3" t="14834" r="31878" b="23371"/>
          <a:stretch/>
        </p:blipFill>
        <p:spPr>
          <a:xfrm>
            <a:off x="2582467" y="883476"/>
            <a:ext cx="899606" cy="893450"/>
          </a:xfrm>
          <a:prstGeom prst="rect">
            <a:avLst/>
          </a:prstGeom>
        </p:spPr>
      </p:pic>
      <p:pic>
        <p:nvPicPr>
          <p:cNvPr id="107" name="図 106" descr="記号 が含まれている画像&#10;&#10;自動的に生成された説明">
            <a:extLst>
              <a:ext uri="{FF2B5EF4-FFF2-40B4-BE49-F238E27FC236}">
                <a16:creationId xmlns:a16="http://schemas.microsoft.com/office/drawing/2014/main" id="{9093803A-966D-4847-85BC-D84E40140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50"/>
          <a:stretch/>
        </p:blipFill>
        <p:spPr>
          <a:xfrm>
            <a:off x="9658998" y="4022224"/>
            <a:ext cx="720000" cy="569157"/>
          </a:xfrm>
          <a:prstGeom prst="rect">
            <a:avLst/>
          </a:prstGeom>
        </p:spPr>
      </p:pic>
      <p:pic>
        <p:nvPicPr>
          <p:cNvPr id="111" name="図 110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32FE6F5E-1688-4580-9148-36B7A2A7D83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8"/>
          <a:stretch/>
        </p:blipFill>
        <p:spPr>
          <a:xfrm>
            <a:off x="9645202" y="4643697"/>
            <a:ext cx="720000" cy="600425"/>
          </a:xfrm>
          <a:prstGeom prst="rect">
            <a:avLst/>
          </a:prstGeom>
        </p:spPr>
      </p:pic>
      <p:pic>
        <p:nvPicPr>
          <p:cNvPr id="113" name="図 112" descr="テーブル, 挿絵 が含まれている画像&#10;&#10;自動的に生成された説明">
            <a:extLst>
              <a:ext uri="{FF2B5EF4-FFF2-40B4-BE49-F238E27FC236}">
                <a16:creationId xmlns:a16="http://schemas.microsoft.com/office/drawing/2014/main" id="{C426A7FA-84C3-4F07-9A74-7C5241D166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1" y="5296438"/>
            <a:ext cx="720000" cy="720000"/>
          </a:xfrm>
          <a:prstGeom prst="rect">
            <a:avLst/>
          </a:prstGeom>
        </p:spPr>
      </p:pic>
      <p:pic>
        <p:nvPicPr>
          <p:cNvPr id="115" name="図 11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3B8EED4-2DF9-47F6-AB95-1AFAF7CCEA2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3" t="14834" r="31878" b="23371"/>
          <a:stretch/>
        </p:blipFill>
        <p:spPr>
          <a:xfrm>
            <a:off x="3339943" y="4213062"/>
            <a:ext cx="568888" cy="564995"/>
          </a:xfrm>
          <a:prstGeom prst="rect">
            <a:avLst/>
          </a:prstGeom>
        </p:spPr>
      </p:pic>
      <p:pic>
        <p:nvPicPr>
          <p:cNvPr id="119" name="図 11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294BD5B-ADD2-41FF-96BC-B4DF878B5A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05" y="4045788"/>
            <a:ext cx="1262420" cy="753148"/>
          </a:xfrm>
          <a:prstGeom prst="rect">
            <a:avLst/>
          </a:prstGeom>
        </p:spPr>
      </p:pic>
      <p:pic>
        <p:nvPicPr>
          <p:cNvPr id="121" name="図 120" descr="挿絵, 食品 が含まれている画像&#10;&#10;自動的に生成された説明">
            <a:extLst>
              <a:ext uri="{FF2B5EF4-FFF2-40B4-BE49-F238E27FC236}">
                <a16:creationId xmlns:a16="http://schemas.microsoft.com/office/drawing/2014/main" id="{B1E5E88D-3AF7-4CF9-8BA6-35CF637E6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78" y="5565956"/>
            <a:ext cx="1861630" cy="450482"/>
          </a:xfrm>
          <a:prstGeom prst="rect">
            <a:avLst/>
          </a:prstGeom>
        </p:spPr>
      </p:pic>
      <p:pic>
        <p:nvPicPr>
          <p:cNvPr id="18" name="図 1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B27E83D-72C1-4ED4-8CE3-C7F57631D5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63" y="4943710"/>
            <a:ext cx="1607567" cy="515367"/>
          </a:xfrm>
          <a:prstGeom prst="rect">
            <a:avLst/>
          </a:prstGeom>
        </p:spPr>
      </p:pic>
      <p:pic>
        <p:nvPicPr>
          <p:cNvPr id="123" name="図 122" descr="記号, 挿絵 が含まれている画像&#10;&#10;自動的に生成された説明">
            <a:extLst>
              <a:ext uri="{FF2B5EF4-FFF2-40B4-BE49-F238E27FC236}">
                <a16:creationId xmlns:a16="http://schemas.microsoft.com/office/drawing/2014/main" id="{19F0E1F6-5EDC-41F6-846D-6FF5EBE9D6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64" y="2915756"/>
            <a:ext cx="777757" cy="777757"/>
          </a:xfrm>
          <a:prstGeom prst="rect">
            <a:avLst/>
          </a:prstGeom>
        </p:spPr>
      </p:pic>
      <p:pic>
        <p:nvPicPr>
          <p:cNvPr id="125" name="図 12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28942AD-F9C5-4D0D-AE89-0F268731075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8897" r="14896" b="7784"/>
          <a:stretch/>
        </p:blipFill>
        <p:spPr>
          <a:xfrm>
            <a:off x="8369714" y="925089"/>
            <a:ext cx="1288400" cy="14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7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6792F32-BC45-4DA5-B496-D3BC15F3313F}"/>
              </a:ext>
            </a:extLst>
          </p:cNvPr>
          <p:cNvSpPr txBox="1"/>
          <p:nvPr/>
        </p:nvSpPr>
        <p:spPr>
          <a:xfrm>
            <a:off x="196947" y="196948"/>
            <a:ext cx="1172628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全体構成（３～５分）</a:t>
            </a:r>
            <a:endParaRPr kumimoji="1" lang="en-US" altLang="ja-JP" dirty="0"/>
          </a:p>
          <a:p>
            <a:pPr algn="l"/>
            <a:r>
              <a:rPr lang="en-US" altLang="ja-JP" dirty="0" err="1"/>
              <a:t>garbage_map</a:t>
            </a:r>
            <a:r>
              <a:rPr lang="ja-JP" altLang="en-US" dirty="0"/>
              <a:t>のコンセプト</a:t>
            </a:r>
            <a:endParaRPr lang="en-US" altLang="ja-JP" dirty="0"/>
          </a:p>
          <a:p>
            <a:pPr algn="l"/>
            <a:r>
              <a:rPr lang="ja-JP" altLang="en-US" dirty="0"/>
              <a:t>・ゴミを拾って海岸をきれいにする。ゴミを拾わせたくなるようにする</a:t>
            </a:r>
            <a:endParaRPr lang="en-US" altLang="ja-JP" dirty="0"/>
          </a:p>
          <a:p>
            <a:r>
              <a:rPr lang="ja-JP" altLang="en-US" dirty="0"/>
              <a:t>・ゴミがどこに落ちているかを把握できるマップを提供する</a:t>
            </a:r>
            <a:endParaRPr lang="en-US" altLang="ja-JP" dirty="0"/>
          </a:p>
          <a:p>
            <a:r>
              <a:rPr lang="ja-JP" altLang="en-US" dirty="0"/>
              <a:t>デモ映像</a:t>
            </a:r>
            <a:endParaRPr lang="en-US" altLang="ja-JP" dirty="0"/>
          </a:p>
          <a:p>
            <a:r>
              <a:rPr lang="ja-JP" altLang="en-US" dirty="0"/>
              <a:t>・ユーザーがゴミマップをみて、ゴミを拾いに行く、ゴミ箱に捨ててポイントになる</a:t>
            </a:r>
            <a:endParaRPr lang="en-US" altLang="ja-JP" dirty="0"/>
          </a:p>
          <a:p>
            <a:r>
              <a:rPr lang="ja-JP" altLang="en-US" dirty="0"/>
              <a:t>以上のシステムによって期待される効果</a:t>
            </a:r>
            <a:endParaRPr lang="en-US" altLang="ja-JP" dirty="0"/>
          </a:p>
          <a:p>
            <a:r>
              <a:rPr lang="ja-JP" altLang="en-US" dirty="0"/>
              <a:t>・定期的な清掃なしで、海岸がきれいになる</a:t>
            </a:r>
            <a:endParaRPr lang="en-US" altLang="ja-JP" dirty="0"/>
          </a:p>
          <a:p>
            <a:r>
              <a:rPr lang="ja-JP" altLang="en-US" dirty="0"/>
              <a:t>・一度きれいになれば、そのまま維持される（日本は自発的にゴミを拾う人がいるからきれいなところが多い）</a:t>
            </a:r>
            <a:endParaRPr lang="en-US" altLang="ja-JP" dirty="0"/>
          </a:p>
          <a:p>
            <a:r>
              <a:rPr lang="ja-JP" altLang="en-US" dirty="0"/>
              <a:t>・海岸でゴミを拾って、お金を稼げる（スラム解消？）</a:t>
            </a:r>
            <a:endParaRPr lang="en-US" altLang="ja-JP" dirty="0"/>
          </a:p>
          <a:p>
            <a:r>
              <a:rPr lang="ja-JP" altLang="en-US" dirty="0"/>
              <a:t>理想形について述べる</a:t>
            </a:r>
            <a:endParaRPr lang="en-US" altLang="ja-JP" dirty="0"/>
          </a:p>
          <a:p>
            <a:r>
              <a:rPr lang="ja-JP" altLang="en-US" dirty="0"/>
              <a:t>・ブロックチェーンを用いて、海岸の管理者、スポンサー、ユーザーに改ざん不可能なポイントを付与する</a:t>
            </a:r>
            <a:endParaRPr lang="en-US" altLang="ja-JP" dirty="0"/>
          </a:p>
          <a:p>
            <a:r>
              <a:rPr lang="ja-JP" altLang="en-US" dirty="0"/>
              <a:t>・海岸以外にも町、森の中で使用して、きれいにしてもらう</a:t>
            </a:r>
            <a:endParaRPr lang="en-US" altLang="ja-JP" dirty="0"/>
          </a:p>
          <a:p>
            <a:r>
              <a:rPr lang="ja-JP" altLang="en-US" dirty="0"/>
              <a:t>システムの全体構成</a:t>
            </a:r>
            <a:endParaRPr lang="en-US" altLang="ja-JP" dirty="0"/>
          </a:p>
          <a:p>
            <a:r>
              <a:rPr lang="ja-JP" altLang="en-US" dirty="0"/>
              <a:t>・セキュリティカメラで海岸の状況を撮影し，</a:t>
            </a:r>
            <a:r>
              <a:rPr lang="en-US" altLang="ja-JP" dirty="0"/>
              <a:t>AI</a:t>
            </a:r>
            <a:r>
              <a:rPr lang="ja-JP" altLang="en-US" dirty="0"/>
              <a:t>を用いてゴミを識別</a:t>
            </a:r>
            <a:endParaRPr lang="en-US" altLang="ja-JP" dirty="0"/>
          </a:p>
          <a:p>
            <a:r>
              <a:rPr kumimoji="1" lang="ja-JP" altLang="en-US" dirty="0"/>
              <a:t>・サーバーで得た情報を基にマップを生成する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URL</a:t>
            </a:r>
            <a:r>
              <a:rPr lang="ja-JP" altLang="en-US" dirty="0"/>
              <a:t>にアクセスするとマップを閲覧できる</a:t>
            </a:r>
            <a:endParaRPr lang="en-US" altLang="ja-JP" dirty="0"/>
          </a:p>
          <a:p>
            <a:r>
              <a:rPr lang="ja-JP" altLang="en-US" dirty="0"/>
              <a:t>以上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7935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建物, 市, ストリート, 道路 が含まれている画像&#10;&#10;自動的に生成された説明">
            <a:extLst>
              <a:ext uri="{FF2B5EF4-FFF2-40B4-BE49-F238E27FC236}">
                <a16:creationId xmlns:a16="http://schemas.microsoft.com/office/drawing/2014/main" id="{76517D18-950C-4F04-A706-0B9EFE5CAC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2460"/>
            <a:ext cx="12192000" cy="8122920"/>
          </a:xfrm>
          <a:prstGeom prst="rect">
            <a:avLst/>
          </a:prstGeom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1000A46-8469-4707-9531-10EEA432A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421" y="1203156"/>
            <a:ext cx="10515600" cy="478856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spcBef>
                <a:spcPts val="4200"/>
              </a:spcBef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你的城市里</a:t>
            </a:r>
          </a:p>
          <a:p>
            <a:pPr algn="ctr">
              <a:lnSpc>
                <a:spcPct val="150000"/>
              </a:lnSpc>
              <a:spcBef>
                <a:spcPts val="4200"/>
              </a:spcBef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还有乱扔垃圾</a:t>
            </a:r>
            <a:r>
              <a:rPr lang="ja-JP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的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  <a:spcBef>
                <a:spcPts val="4200"/>
              </a:spcBef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有吗？</a:t>
            </a:r>
            <a:endParaRPr lang="en-US" altLang="ja-JP" sz="54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F877DA-965C-4598-88BB-BC22C64F37BB}"/>
              </a:ext>
            </a:extLst>
          </p:cNvPr>
          <p:cNvSpPr txBox="1"/>
          <p:nvPr/>
        </p:nvSpPr>
        <p:spPr>
          <a:xfrm>
            <a:off x="8624402" y="-115568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アニメーション駆使すること</a:t>
            </a:r>
          </a:p>
        </p:txBody>
      </p:sp>
    </p:spTree>
    <p:extLst>
      <p:ext uri="{BB962C8B-B14F-4D97-AF65-F5344CB8AC3E}">
        <p14:creationId xmlns:p14="http://schemas.microsoft.com/office/powerpoint/2010/main" val="151417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27E0CCCA-480F-4FC5-A650-E9E19D50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70" y="303227"/>
            <a:ext cx="10174860" cy="3125773"/>
          </a:xfrm>
        </p:spPr>
        <p:txBody>
          <a:bodyPr>
            <a:normAutofit/>
          </a:bodyPr>
          <a:lstStyle/>
          <a:p>
            <a:pPr algn="ctr">
              <a:spcBef>
                <a:spcPts val="1800"/>
              </a:spcBef>
            </a:pPr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我认为不那么多人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spcBef>
                <a:spcPts val="1800"/>
              </a:spcBef>
            </a:pPr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可以自信地对这个问题说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spcBef>
                <a:spcPts val="1800"/>
              </a:spcBef>
            </a:pPr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“不</a:t>
            </a:r>
            <a:r>
              <a:rPr lang="ja-JP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是</a:t>
            </a:r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”！</a:t>
            </a:r>
            <a:endParaRPr kumimoji="1" lang="ja-JP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5EBC9E8-064A-4683-BBB5-BEF88C2FA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8" y="3375276"/>
            <a:ext cx="2805383" cy="3125774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56E8C8A3-C0DC-4F9C-8D8A-1AE116742936}"/>
              </a:ext>
            </a:extLst>
          </p:cNvPr>
          <p:cNvSpPr/>
          <p:nvPr/>
        </p:nvSpPr>
        <p:spPr>
          <a:xfrm>
            <a:off x="4649635" y="4888181"/>
            <a:ext cx="4498765" cy="1384995"/>
          </a:xfrm>
          <a:prstGeom prst="wedgeRectCallout">
            <a:avLst>
              <a:gd name="adj1" fmla="val 60963"/>
              <a:gd name="adj2" fmla="val -41182"/>
            </a:avLst>
          </a:prstGeom>
          <a:noFill/>
          <a:ln w="38100">
            <a:solidFill>
              <a:srgbClr val="CF93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有时候我担心掉下来的垃圾</a:t>
            </a:r>
            <a:r>
              <a:rPr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我不想捡</a:t>
            </a:r>
            <a:r>
              <a:rPr kumimoji="1"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4365605A-9781-431B-A2B2-A80C1619A4E9}"/>
              </a:ext>
            </a:extLst>
          </p:cNvPr>
          <p:cNvSpPr/>
          <p:nvPr/>
        </p:nvSpPr>
        <p:spPr>
          <a:xfrm>
            <a:off x="4649634" y="3429000"/>
            <a:ext cx="4498765" cy="1172504"/>
          </a:xfrm>
          <a:prstGeom prst="wedgeRectCallout">
            <a:avLst>
              <a:gd name="adj1" fmla="val 61962"/>
              <a:gd name="adj2" fmla="val 42342"/>
            </a:avLst>
          </a:prstGeom>
          <a:noFill/>
          <a:ln w="38100">
            <a:solidFill>
              <a:srgbClr val="CF93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没有关心</a:t>
            </a:r>
            <a:r>
              <a:rPr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垃圾</a:t>
            </a:r>
            <a:endParaRPr kumimoji="1" lang="ja-JP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2" name="図 11" descr="草, 屋外, カップ, 座る が含まれている画像&#10;&#10;自動的に生成された説明">
            <a:extLst>
              <a:ext uri="{FF2B5EF4-FFF2-40B4-BE49-F238E27FC236}">
                <a16:creationId xmlns:a16="http://schemas.microsoft.com/office/drawing/2014/main" id="{0DBAF8E0-B050-46EE-B6AD-6ECA4A7B4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4" y="3520781"/>
            <a:ext cx="4166416" cy="28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13754B7-727C-4FB0-81AC-B455FAC7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003" y="2909686"/>
            <a:ext cx="7593994" cy="191483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kumimoji="1" lang="en-US" altLang="ja-JP" sz="1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Tra</a:t>
            </a:r>
            <a:r>
              <a:rPr kumimoji="1" lang="en-US" altLang="ja-JP" sz="1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-Pay</a:t>
            </a:r>
            <a:endParaRPr kumimoji="1" lang="ja-JP" altLang="en-US" sz="14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197A47-C20C-43FC-A6E0-AEA27EA2789C}"/>
              </a:ext>
            </a:extLst>
          </p:cNvPr>
          <p:cNvSpPr txBox="1"/>
          <p:nvPr/>
        </p:nvSpPr>
        <p:spPr>
          <a:xfrm>
            <a:off x="4747035" y="72372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名称？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A8C99FE-EE52-4BF0-8C9E-F8647A82DD54}"/>
              </a:ext>
            </a:extLst>
          </p:cNvPr>
          <p:cNvSpPr txBox="1"/>
          <p:nvPr/>
        </p:nvSpPr>
        <p:spPr>
          <a:xfrm>
            <a:off x="4600616" y="1850898"/>
            <a:ext cx="289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rgbClr val="CF9327"/>
                </a:solidFill>
                <a:latin typeface="+mn-ea"/>
              </a:rPr>
              <a:t>Trash &amp; Pay</a:t>
            </a:r>
            <a:endParaRPr kumimoji="1" lang="ja-JP" altLang="en-US" sz="3200" b="1" dirty="0">
              <a:solidFill>
                <a:srgbClr val="CF9327"/>
              </a:solidFill>
              <a:latin typeface="+mn-ea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3A316F2-4563-4C9E-A744-5D0C43D763D5}"/>
              </a:ext>
            </a:extLst>
          </p:cNvPr>
          <p:cNvCxnSpPr>
            <a:cxnSpLocks/>
          </p:cNvCxnSpPr>
          <p:nvPr/>
        </p:nvCxnSpPr>
        <p:spPr>
          <a:xfrm>
            <a:off x="2442625" y="4620747"/>
            <a:ext cx="7210258" cy="0"/>
          </a:xfrm>
          <a:prstGeom prst="line">
            <a:avLst/>
          </a:prstGeom>
          <a:ln w="38100">
            <a:solidFill>
              <a:srgbClr val="CF932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ケーキ, 時計 が含まれている画像&#10;&#10;自動的に生成された説明">
            <a:extLst>
              <a:ext uri="{FF2B5EF4-FFF2-40B4-BE49-F238E27FC236}">
                <a16:creationId xmlns:a16="http://schemas.microsoft.com/office/drawing/2014/main" id="{23B80413-64F7-42F4-A09D-8A7E9E193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0" y="2539218"/>
            <a:ext cx="2004570" cy="2004570"/>
          </a:xfrm>
          <a:prstGeom prst="rect">
            <a:avLst/>
          </a:prstGeom>
        </p:spPr>
      </p:pic>
      <p:pic>
        <p:nvPicPr>
          <p:cNvPr id="11" name="図 1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F0CBB400-6DFD-455A-A505-3168AF385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18" y="2744866"/>
            <a:ext cx="1670645" cy="16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AA955B9-C837-4164-B7DE-0CDCEEEB836B}"/>
              </a:ext>
            </a:extLst>
          </p:cNvPr>
          <p:cNvSpPr/>
          <p:nvPr/>
        </p:nvSpPr>
        <p:spPr>
          <a:xfrm>
            <a:off x="0" y="0"/>
            <a:ext cx="12192000" cy="10884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Picture 12" descr="ビン・缶のゴミ箱のイラスト">
            <a:extLst>
              <a:ext uri="{FF2B5EF4-FFF2-40B4-BE49-F238E27FC236}">
                <a16:creationId xmlns:a16="http://schemas.microsoft.com/office/drawing/2014/main" id="{28A62FB3-FAA6-4D0E-8BA2-102BA7DC9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09" y="3035563"/>
            <a:ext cx="1631143" cy="203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監視カメラ・防犯カメラのイラスト">
            <a:extLst>
              <a:ext uri="{FF2B5EF4-FFF2-40B4-BE49-F238E27FC236}">
                <a16:creationId xmlns:a16="http://schemas.microsoft.com/office/drawing/2014/main" id="{A0C349B8-21EF-4352-8B59-01F47E91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98234" y="3039598"/>
            <a:ext cx="1143249" cy="136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340259C-D5F7-49F4-8C46-BC323862EA7C}"/>
              </a:ext>
            </a:extLst>
          </p:cNvPr>
          <p:cNvSpPr txBox="1"/>
          <p:nvPr/>
        </p:nvSpPr>
        <p:spPr>
          <a:xfrm>
            <a:off x="108430" y="5639221"/>
            <a:ext cx="2933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带相机垃圾桶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154" name="Picture 10" descr="サーバーのイラスト（1台）">
            <a:extLst>
              <a:ext uri="{FF2B5EF4-FFF2-40B4-BE49-F238E27FC236}">
                <a16:creationId xmlns:a16="http://schemas.microsoft.com/office/drawing/2014/main" id="{F13A3D8F-D992-4B0E-B857-36C26E2F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042" y="2884547"/>
            <a:ext cx="2116417" cy="25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EE9848-9923-478A-AEDC-6DFD4DFBD24B}"/>
              </a:ext>
            </a:extLst>
          </p:cNvPr>
          <p:cNvSpPr txBox="1"/>
          <p:nvPr/>
        </p:nvSpPr>
        <p:spPr>
          <a:xfrm>
            <a:off x="4430438" y="1857457"/>
            <a:ext cx="328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管理垃圾桶和位置信息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66534C8-9321-4462-B41B-C217C472C965}"/>
              </a:ext>
            </a:extLst>
          </p:cNvPr>
          <p:cNvSpPr txBox="1"/>
          <p:nvPr/>
        </p:nvSpPr>
        <p:spPr>
          <a:xfrm>
            <a:off x="5178506" y="5580312"/>
            <a:ext cx="183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</a:t>
            </a:r>
            <a:endParaRPr kumimoji="1" lang="en-US" altLang="ja-JP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吹き出し: 四角形 40">
            <a:extLst>
              <a:ext uri="{FF2B5EF4-FFF2-40B4-BE49-F238E27FC236}">
                <a16:creationId xmlns:a16="http://schemas.microsoft.com/office/drawing/2014/main" id="{D16A461B-D5D9-4C35-A9E8-3ABDCFCC89FA}"/>
              </a:ext>
            </a:extLst>
          </p:cNvPr>
          <p:cNvSpPr/>
          <p:nvPr/>
        </p:nvSpPr>
        <p:spPr>
          <a:xfrm>
            <a:off x="424967" y="1653461"/>
            <a:ext cx="3014378" cy="792999"/>
          </a:xfrm>
          <a:prstGeom prst="wedgeRectCallout">
            <a:avLst>
              <a:gd name="adj1" fmla="val 20060"/>
              <a:gd name="adj2" fmla="val 85883"/>
            </a:avLst>
          </a:prstGeom>
          <a:solidFill>
            <a:srgbClr val="CF9327"/>
          </a:solidFill>
          <a:ln w="28575">
            <a:solidFill>
              <a:srgbClr val="CF932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800" b="1" dirty="0">
              <a:latin typeface="+mn-ea"/>
            </a:endParaRP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547BF048-018D-47A1-A0A6-9EE634058ED5}"/>
              </a:ext>
            </a:extLst>
          </p:cNvPr>
          <p:cNvSpPr/>
          <p:nvPr/>
        </p:nvSpPr>
        <p:spPr>
          <a:xfrm>
            <a:off x="4362250" y="1686960"/>
            <a:ext cx="3467499" cy="792999"/>
          </a:xfrm>
          <a:prstGeom prst="wedgeRectCallout">
            <a:avLst>
              <a:gd name="adj1" fmla="val 20920"/>
              <a:gd name="adj2" fmla="val 80511"/>
            </a:avLst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800" b="1" dirty="0"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0C99598-7AB3-489F-B0B6-717E7E97345A}"/>
              </a:ext>
            </a:extLst>
          </p:cNvPr>
          <p:cNvSpPr txBox="1"/>
          <p:nvPr/>
        </p:nvSpPr>
        <p:spPr>
          <a:xfrm>
            <a:off x="3731031" y="159488"/>
            <a:ext cx="473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自动生成垃圾</a:t>
            </a:r>
            <a:r>
              <a:rPr lang="ja-JP" altLang="en-US" sz="4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地</a:t>
            </a:r>
            <a:r>
              <a:rPr lang="zh-CN" altLang="en-US" sz="4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图</a:t>
            </a:r>
            <a:endParaRPr kumimoji="1" lang="ja-JP" altLang="en-US" sz="44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132DD09C-7B86-498A-B0E2-68DBED440F8B}"/>
              </a:ext>
            </a:extLst>
          </p:cNvPr>
          <p:cNvSpPr/>
          <p:nvPr/>
        </p:nvSpPr>
        <p:spPr>
          <a:xfrm>
            <a:off x="3731031" y="3978894"/>
            <a:ext cx="990957" cy="73565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矢印: 右 50">
            <a:extLst>
              <a:ext uri="{FF2B5EF4-FFF2-40B4-BE49-F238E27FC236}">
                <a16:creationId xmlns:a16="http://schemas.microsoft.com/office/drawing/2014/main" id="{44946AF3-B74A-4559-929A-5D62E2CE0FB3}"/>
              </a:ext>
            </a:extLst>
          </p:cNvPr>
          <p:cNvSpPr/>
          <p:nvPr/>
        </p:nvSpPr>
        <p:spPr>
          <a:xfrm>
            <a:off x="7510513" y="3978894"/>
            <a:ext cx="990957" cy="73565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D3A7C32-CFC4-4EC8-9F2E-81D1948425E2}"/>
              </a:ext>
            </a:extLst>
          </p:cNvPr>
          <p:cNvSpPr txBox="1"/>
          <p:nvPr/>
        </p:nvSpPr>
        <p:spPr>
          <a:xfrm>
            <a:off x="289908" y="1829380"/>
            <a:ext cx="328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+mn-ea"/>
              </a:rPr>
              <a:t>用</a:t>
            </a:r>
            <a:r>
              <a:rPr lang="en-US" altLang="ja-JP" sz="2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lang="ja-JP" altLang="en-US" sz="2400" b="1" dirty="0">
                <a:solidFill>
                  <a:schemeClr val="bg1"/>
                </a:solidFill>
                <a:latin typeface="+mn-ea"/>
              </a:rPr>
              <a:t>判断垃圾</a:t>
            </a:r>
            <a:endParaRPr kumimoji="1" lang="ja-JP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044836D-3E6E-4262-A9FA-03C8210103E6}"/>
              </a:ext>
            </a:extLst>
          </p:cNvPr>
          <p:cNvSpPr txBox="1"/>
          <p:nvPr/>
        </p:nvSpPr>
        <p:spPr>
          <a:xfrm>
            <a:off x="10237194" y="7646361"/>
            <a:ext cx="105977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ポイントゲットが何を意味するかまで示すこと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ja-JP" altLang="en-US" sz="2800" b="1" dirty="0">
                <a:solidFill>
                  <a:srgbClr val="FF0000"/>
                </a:solidFill>
                <a:latin typeface="+mn-ea"/>
              </a:rPr>
              <a:t>ポイントとは何か，日本と中国で意味が違うかもしれない．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当初はポイントゲットを目的として人はゴミを片付ける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ja-JP" altLang="en-US" sz="2800" b="1" dirty="0">
                <a:solidFill>
                  <a:srgbClr val="FF0000"/>
                </a:solidFill>
                <a:latin typeface="+mn-ea"/>
              </a:rPr>
              <a:t>やがて，きれいになった街を維持したくなる（割れ窓理論）ので</a:t>
            </a:r>
            <a:endParaRPr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自然に自発的にゴミを捨てない・片付けるようになる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8430D1C-2045-41A9-9497-8E0A22A7A011}"/>
              </a:ext>
            </a:extLst>
          </p:cNvPr>
          <p:cNvSpPr txBox="1"/>
          <p:nvPr/>
        </p:nvSpPr>
        <p:spPr>
          <a:xfrm>
            <a:off x="2211023" y="8318924"/>
            <a:ext cx="4852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2800" b="1" dirty="0">
                <a:solidFill>
                  <a:srgbClr val="FF0000"/>
                </a:solidFill>
                <a:latin typeface="+mn-ea"/>
              </a:rPr>
              <a:t>ポイントは誰が提供するか？</a:t>
            </a:r>
            <a:endParaRPr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スポンサーから．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企業イメージ向上のため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図 3" descr="パソコンの画面&#10;&#10;自動的に生成された説明">
            <a:extLst>
              <a:ext uri="{FF2B5EF4-FFF2-40B4-BE49-F238E27FC236}">
                <a16:creationId xmlns:a16="http://schemas.microsoft.com/office/drawing/2014/main" id="{7DBA028C-52E0-4F52-8C53-DCE615911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867" y="2769312"/>
            <a:ext cx="3217625" cy="275564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5445803-2A2D-4B06-91F7-5DC7EFEB9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35" y="3086320"/>
            <a:ext cx="2797482" cy="221350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836524B-BCDD-4449-8554-D5DAAF6D0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579" y="3251736"/>
            <a:ext cx="897308" cy="115925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A11B120-F3DB-4C45-9EE2-04076C463394}"/>
              </a:ext>
            </a:extLst>
          </p:cNvPr>
          <p:cNvSpPr txBox="1"/>
          <p:nvPr/>
        </p:nvSpPr>
        <p:spPr>
          <a:xfrm>
            <a:off x="9509466" y="5639221"/>
            <a:ext cx="189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网站</a:t>
            </a:r>
            <a:endParaRPr kumimoji="1" lang="en-US" altLang="ja-JP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BE92AAE-026B-4554-BC44-F5ADF4A4E67F}"/>
              </a:ext>
            </a:extLst>
          </p:cNvPr>
          <p:cNvSpPr/>
          <p:nvPr/>
        </p:nvSpPr>
        <p:spPr>
          <a:xfrm>
            <a:off x="8768187" y="1686961"/>
            <a:ext cx="3014378" cy="792999"/>
          </a:xfrm>
          <a:prstGeom prst="wedgeRectCallout">
            <a:avLst>
              <a:gd name="adj1" fmla="val 18615"/>
              <a:gd name="adj2" fmla="val 85098"/>
            </a:avLst>
          </a:prstGeom>
          <a:solidFill>
            <a:schemeClr val="bg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E9AFA4-DF27-48EA-9405-A8299C177837}"/>
              </a:ext>
            </a:extLst>
          </p:cNvPr>
          <p:cNvSpPr txBox="1"/>
          <p:nvPr/>
        </p:nvSpPr>
        <p:spPr>
          <a:xfrm>
            <a:off x="9227623" y="1851917"/>
            <a:ext cx="211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显示垃圾位置</a:t>
            </a:r>
            <a:endParaRPr kumimoji="1" lang="ja-JP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951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7" grpId="0" animBg="1"/>
      <p:bldP spid="35" grpId="0" animBg="1"/>
      <p:bldP spid="51" grpId="0" animBg="1"/>
      <p:bldP spid="7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スマホの地図アプリを見ている人のイラスト（男性）">
            <a:extLst>
              <a:ext uri="{FF2B5EF4-FFF2-40B4-BE49-F238E27FC236}">
                <a16:creationId xmlns:a16="http://schemas.microsoft.com/office/drawing/2014/main" id="{47D99878-F9FA-4901-9B81-02AAC836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6" y="2374403"/>
            <a:ext cx="2503153" cy="250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3E79FFB-139F-4B25-AF04-BE5DDCAE3CD6}"/>
              </a:ext>
            </a:extLst>
          </p:cNvPr>
          <p:cNvSpPr/>
          <p:nvPr/>
        </p:nvSpPr>
        <p:spPr>
          <a:xfrm>
            <a:off x="363854" y="1282753"/>
            <a:ext cx="3598894" cy="825675"/>
          </a:xfrm>
          <a:prstGeom prst="wedgeRectCallout">
            <a:avLst>
              <a:gd name="adj1" fmla="val 20060"/>
              <a:gd name="adj2" fmla="val 85883"/>
            </a:avLst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800" b="1" dirty="0">
              <a:latin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BFA111-061F-4A83-83CB-82308AEE4A70}"/>
              </a:ext>
            </a:extLst>
          </p:cNvPr>
          <p:cNvSpPr txBox="1"/>
          <p:nvPr/>
        </p:nvSpPr>
        <p:spPr>
          <a:xfrm>
            <a:off x="666859" y="1483697"/>
            <a:ext cx="3079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我知道垃圾的位置</a:t>
            </a:r>
            <a:endParaRPr kumimoji="1" lang="ja-JP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D75B2BBC-4F90-4B59-849F-56378C4295CE}"/>
              </a:ext>
            </a:extLst>
          </p:cNvPr>
          <p:cNvSpPr/>
          <p:nvPr/>
        </p:nvSpPr>
        <p:spPr>
          <a:xfrm>
            <a:off x="3567302" y="3422204"/>
            <a:ext cx="990957" cy="73565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12" descr="ビン・缶のゴミ箱のイラスト">
            <a:extLst>
              <a:ext uri="{FF2B5EF4-FFF2-40B4-BE49-F238E27FC236}">
                <a16:creationId xmlns:a16="http://schemas.microsoft.com/office/drawing/2014/main" id="{CBC70B93-C7D9-4179-A7AA-277A35465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98" y="2582554"/>
            <a:ext cx="1719059" cy="214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QRコードを撮影している人のイラスト（男性）">
            <a:extLst>
              <a:ext uri="{FF2B5EF4-FFF2-40B4-BE49-F238E27FC236}">
                <a16:creationId xmlns:a16="http://schemas.microsoft.com/office/drawing/2014/main" id="{C7878236-2EF2-42FD-8DE2-F6346D62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886" y="2736122"/>
            <a:ext cx="2034389" cy="203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946FC844-12D9-43E3-BD82-9C3868AA0C1E}"/>
              </a:ext>
            </a:extLst>
          </p:cNvPr>
          <p:cNvSpPr/>
          <p:nvPr/>
        </p:nvSpPr>
        <p:spPr>
          <a:xfrm>
            <a:off x="4759341" y="1286630"/>
            <a:ext cx="2503153" cy="1105467"/>
          </a:xfrm>
          <a:prstGeom prst="wedgeRectCallout">
            <a:avLst>
              <a:gd name="adj1" fmla="val 21292"/>
              <a:gd name="adj2" fmla="val 79523"/>
            </a:avLst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800" b="1" dirty="0">
              <a:latin typeface="+mn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92630F-CFFE-4460-B069-FCE29377757D}"/>
              </a:ext>
            </a:extLst>
          </p:cNvPr>
          <p:cNvSpPr txBox="1"/>
          <p:nvPr/>
        </p:nvSpPr>
        <p:spPr>
          <a:xfrm>
            <a:off x="5012106" y="1378612"/>
            <a:ext cx="2037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当你扔垃圾</a:t>
            </a:r>
          </a:p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发布二维码</a:t>
            </a:r>
            <a:endParaRPr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6" name="Picture 10" descr="サーバーのイラスト（1台）">
            <a:extLst>
              <a:ext uri="{FF2B5EF4-FFF2-40B4-BE49-F238E27FC236}">
                <a16:creationId xmlns:a16="http://schemas.microsoft.com/office/drawing/2014/main" id="{1E3A5BF8-7F51-4B97-8395-555C15377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47" y="2736122"/>
            <a:ext cx="1781109" cy="21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矢印: 右 37">
            <a:extLst>
              <a:ext uri="{FF2B5EF4-FFF2-40B4-BE49-F238E27FC236}">
                <a16:creationId xmlns:a16="http://schemas.microsoft.com/office/drawing/2014/main" id="{957490E1-F1A7-4EB4-B992-5C059EBEF30C}"/>
              </a:ext>
            </a:extLst>
          </p:cNvPr>
          <p:cNvSpPr/>
          <p:nvPr/>
        </p:nvSpPr>
        <p:spPr>
          <a:xfrm rot="10800000">
            <a:off x="7986008" y="4055697"/>
            <a:ext cx="990957" cy="73565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吹き出し: 四角形 53">
            <a:extLst>
              <a:ext uri="{FF2B5EF4-FFF2-40B4-BE49-F238E27FC236}">
                <a16:creationId xmlns:a16="http://schemas.microsoft.com/office/drawing/2014/main" id="{1E5EACBC-104D-4F98-95A4-42EAE7A65B02}"/>
              </a:ext>
            </a:extLst>
          </p:cNvPr>
          <p:cNvSpPr/>
          <p:nvPr/>
        </p:nvSpPr>
        <p:spPr>
          <a:xfrm>
            <a:off x="8976966" y="5290311"/>
            <a:ext cx="1966338" cy="1025837"/>
          </a:xfrm>
          <a:prstGeom prst="wedgeRectCallout">
            <a:avLst>
              <a:gd name="adj1" fmla="val 20496"/>
              <a:gd name="adj2" fmla="val -78783"/>
            </a:avLst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800" b="1" dirty="0">
              <a:latin typeface="+mn-ea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5B111B1-FB29-4F32-9604-C76A5441B748}"/>
              </a:ext>
            </a:extLst>
          </p:cNvPr>
          <p:cNvSpPr txBox="1"/>
          <p:nvPr/>
        </p:nvSpPr>
        <p:spPr>
          <a:xfrm>
            <a:off x="9031645" y="5510841"/>
            <a:ext cx="2130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提交积分</a:t>
            </a:r>
            <a:endParaRPr lang="en-US" altLang="ja-JP" sz="3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2489739-75F6-47D6-81EB-72E2B60FA6B3}"/>
              </a:ext>
            </a:extLst>
          </p:cNvPr>
          <p:cNvSpPr/>
          <p:nvPr/>
        </p:nvSpPr>
        <p:spPr>
          <a:xfrm>
            <a:off x="0" y="0"/>
            <a:ext cx="12192000" cy="10884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E7995D2-D092-43A2-A113-C0733B29042A}"/>
              </a:ext>
            </a:extLst>
          </p:cNvPr>
          <p:cNvSpPr txBox="1"/>
          <p:nvPr/>
        </p:nvSpPr>
        <p:spPr>
          <a:xfrm>
            <a:off x="1703013" y="217228"/>
            <a:ext cx="9394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您可以通过捡垃圾获得积分</a:t>
            </a:r>
            <a:endParaRPr kumimoji="1" lang="ja-JP" altLang="en-US" sz="4400" b="1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F6E0FCC8-7A48-4151-B597-DDCC808A4302}"/>
              </a:ext>
            </a:extLst>
          </p:cNvPr>
          <p:cNvSpPr/>
          <p:nvPr/>
        </p:nvSpPr>
        <p:spPr>
          <a:xfrm>
            <a:off x="9402547" y="1282753"/>
            <a:ext cx="1781110" cy="1091650"/>
          </a:xfrm>
          <a:prstGeom prst="wedgeRectCallout">
            <a:avLst>
              <a:gd name="adj1" fmla="val 20761"/>
              <a:gd name="adj2" fmla="val 77160"/>
            </a:avLst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800" b="1" dirty="0">
              <a:latin typeface="+mn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71C98D0-D3DD-4A5D-AF58-CA9EEF0CE76A}"/>
              </a:ext>
            </a:extLst>
          </p:cNvPr>
          <p:cNvSpPr txBox="1"/>
          <p:nvPr/>
        </p:nvSpPr>
        <p:spPr>
          <a:xfrm>
            <a:off x="9441743" y="1356539"/>
            <a:ext cx="1702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从地图上</a:t>
            </a:r>
          </a:p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清除垃圾</a:t>
            </a:r>
            <a:endParaRPr lang="en-US" altLang="ja-JP" sz="28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48E155B-0774-4CED-BBD7-4E2E312F0610}"/>
              </a:ext>
            </a:extLst>
          </p:cNvPr>
          <p:cNvSpPr/>
          <p:nvPr/>
        </p:nvSpPr>
        <p:spPr>
          <a:xfrm>
            <a:off x="5383161" y="5299127"/>
            <a:ext cx="2034389" cy="1017021"/>
          </a:xfrm>
          <a:prstGeom prst="wedgeRectCallout">
            <a:avLst>
              <a:gd name="adj1" fmla="val 22603"/>
              <a:gd name="adj2" fmla="val -76805"/>
            </a:avLst>
          </a:prstGeom>
          <a:solidFill>
            <a:srgbClr val="CF9327"/>
          </a:solidFill>
          <a:ln w="28575">
            <a:solidFill>
              <a:srgbClr val="CF932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2800" b="1" dirty="0">
              <a:latin typeface="+mn-ea"/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599C07AE-265E-4BA4-8177-56D59E8950F1}"/>
              </a:ext>
            </a:extLst>
          </p:cNvPr>
          <p:cNvSpPr/>
          <p:nvPr/>
        </p:nvSpPr>
        <p:spPr>
          <a:xfrm>
            <a:off x="8040688" y="3017658"/>
            <a:ext cx="990957" cy="73565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3F13920-92DE-4C6D-BC5A-34EFEADFE132}"/>
              </a:ext>
            </a:extLst>
          </p:cNvPr>
          <p:cNvSpPr txBox="1"/>
          <p:nvPr/>
        </p:nvSpPr>
        <p:spPr>
          <a:xfrm>
            <a:off x="4825301" y="5549061"/>
            <a:ext cx="316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获得</a:t>
            </a:r>
            <a:r>
              <a:rPr lang="ja-JP" altLang="en-US" sz="3200" b="1" dirty="0">
                <a:solidFill>
                  <a:schemeClr val="bg1"/>
                </a:solidFill>
                <a:latin typeface="+mn-ea"/>
              </a:rPr>
              <a:t>积分</a:t>
            </a:r>
            <a:endParaRPr lang="en-US" altLang="ja-JP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A83F6F47-8EE3-489F-8B56-5339B306C377}"/>
              </a:ext>
            </a:extLst>
          </p:cNvPr>
          <p:cNvSpPr/>
          <p:nvPr/>
        </p:nvSpPr>
        <p:spPr>
          <a:xfrm>
            <a:off x="1675311" y="5199448"/>
            <a:ext cx="2656425" cy="1017021"/>
          </a:xfrm>
          <a:prstGeom prst="wedgeRectCallout">
            <a:avLst>
              <a:gd name="adj1" fmla="val 84394"/>
              <a:gd name="adj2" fmla="val -62823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由赞助商提供</a:t>
            </a:r>
          </a:p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（提高企业形象）</a:t>
            </a:r>
            <a:endParaRPr kumimoji="1"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411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4" grpId="0"/>
      <p:bldP spid="38" grpId="0" animBg="1"/>
      <p:bldP spid="54" grpId="0" animBg="1"/>
      <p:bldP spid="56" grpId="0"/>
      <p:bldP spid="3" grpId="0" animBg="1"/>
      <p:bldP spid="4" grpId="0"/>
      <p:bldP spid="5" grpId="0" animBg="1"/>
      <p:bldP spid="12" grpId="0" animBg="1"/>
      <p:bldP spid="10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BD5FA2-C25F-48BA-A8D6-ACA3B4D59930}"/>
              </a:ext>
            </a:extLst>
          </p:cNvPr>
          <p:cNvSpPr/>
          <p:nvPr/>
        </p:nvSpPr>
        <p:spPr>
          <a:xfrm>
            <a:off x="0" y="0"/>
            <a:ext cx="12192000" cy="10884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968F20-1F3B-4DD9-9E50-A60DC41801CA}"/>
              </a:ext>
            </a:extLst>
          </p:cNvPr>
          <p:cNvSpPr txBox="1"/>
          <p:nvPr/>
        </p:nvSpPr>
        <p:spPr>
          <a:xfrm>
            <a:off x="0" y="23047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solidFill>
                  <a:schemeClr val="bg1"/>
                </a:solidFill>
                <a:latin typeface="+mn-ea"/>
              </a:rPr>
              <a:t>3. Good Health and Well-being</a:t>
            </a:r>
            <a:endParaRPr kumimoji="1" lang="ja-JP" altLang="en-US" sz="4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図 8" descr="記号, グリーン, モニター, 持つ が含まれている画像&#10;&#10;自動的に生成された説明">
            <a:extLst>
              <a:ext uri="{FF2B5EF4-FFF2-40B4-BE49-F238E27FC236}">
                <a16:creationId xmlns:a16="http://schemas.microsoft.com/office/drawing/2014/main" id="{EE5DA349-466A-4BC3-A1DE-0A3146E6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40" y="1638230"/>
            <a:ext cx="2212872" cy="2212872"/>
          </a:xfrm>
          <a:prstGeom prst="rect">
            <a:avLst/>
          </a:prstGeom>
        </p:spPr>
      </p:pic>
      <p:pic>
        <p:nvPicPr>
          <p:cNvPr id="11" name="図 10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B1E19012-1C10-4F89-B0CE-3E530AAD2A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45" y="2287367"/>
            <a:ext cx="1543554" cy="1543554"/>
          </a:xfrm>
          <a:prstGeom prst="rect">
            <a:avLst/>
          </a:prstGeom>
        </p:spPr>
      </p:pic>
      <p:pic>
        <p:nvPicPr>
          <p:cNvPr id="13" name="図 1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E552CD8-7831-4966-80DA-2D621F76F3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" y="3934200"/>
            <a:ext cx="1543554" cy="1543554"/>
          </a:xfrm>
          <a:prstGeom prst="rect">
            <a:avLst/>
          </a:prstGeom>
        </p:spPr>
      </p:pic>
      <p:pic>
        <p:nvPicPr>
          <p:cNvPr id="15" name="図 14" descr="挿絵, 食品, 記号 が含まれている画像&#10;&#10;自動的に生成された説明">
            <a:extLst>
              <a:ext uri="{FF2B5EF4-FFF2-40B4-BE49-F238E27FC236}">
                <a16:creationId xmlns:a16="http://schemas.microsoft.com/office/drawing/2014/main" id="{00AB3FC5-CEAB-476E-8762-CD94EE8473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30" y="3951670"/>
            <a:ext cx="1543554" cy="1543554"/>
          </a:xfrm>
          <a:prstGeom prst="rect">
            <a:avLst/>
          </a:prstGeom>
        </p:spPr>
      </p:pic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59870ADB-CFB9-4D35-8EF7-A09E3DDBD6D7}"/>
              </a:ext>
            </a:extLst>
          </p:cNvPr>
          <p:cNvSpPr/>
          <p:nvPr/>
        </p:nvSpPr>
        <p:spPr>
          <a:xfrm>
            <a:off x="5611518" y="1318896"/>
            <a:ext cx="6034591" cy="5147709"/>
          </a:xfrm>
          <a:prstGeom prst="wedgeRectCallout">
            <a:avLst>
              <a:gd name="adj1" fmla="val -64055"/>
              <a:gd name="adj2" fmla="val -20532"/>
            </a:avLst>
          </a:prstGeom>
          <a:noFill/>
          <a:ln w="38100">
            <a:solidFill>
              <a:srgbClr val="279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AAE47C-772C-4EAF-ACCE-92EC21459DFC}"/>
              </a:ext>
            </a:extLst>
          </p:cNvPr>
          <p:cNvSpPr txBox="1"/>
          <p:nvPr/>
        </p:nvSpPr>
        <p:spPr>
          <a:xfrm>
            <a:off x="5721679" y="1638230"/>
            <a:ext cx="5513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以积分为目的</a:t>
            </a:r>
          </a:p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清除垃圾</a:t>
            </a:r>
            <a:endParaRPr kumimoji="1"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44B90F11-7AEF-4887-A9FB-E36AA1CEC1BF}"/>
              </a:ext>
            </a:extLst>
          </p:cNvPr>
          <p:cNvSpPr/>
          <p:nvPr/>
        </p:nvSpPr>
        <p:spPr>
          <a:xfrm rot="5400000">
            <a:off x="8197670" y="2595939"/>
            <a:ext cx="578049" cy="13984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B27A8A3-2278-448C-8F4B-A71412A74904}"/>
              </a:ext>
            </a:extLst>
          </p:cNvPr>
          <p:cNvSpPr txBox="1"/>
          <p:nvPr/>
        </p:nvSpPr>
        <p:spPr>
          <a:xfrm>
            <a:off x="7701848" y="5279335"/>
            <a:ext cx="1569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健康</a:t>
            </a:r>
          </a:p>
        </p:txBody>
      </p:sp>
      <p:pic>
        <p:nvPicPr>
          <p:cNvPr id="24" name="図 23" descr="おもちゃ, 人形 が含まれている画像&#10;&#10;自動的に生成された説明">
            <a:extLst>
              <a:ext uri="{FF2B5EF4-FFF2-40B4-BE49-F238E27FC236}">
                <a16:creationId xmlns:a16="http://schemas.microsoft.com/office/drawing/2014/main" id="{B62E8166-D420-4D71-A019-9DA3E6F12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9469" y="3550892"/>
            <a:ext cx="1677299" cy="2514935"/>
          </a:xfrm>
          <a:prstGeom prst="rect">
            <a:avLst/>
          </a:prstGeom>
        </p:spPr>
      </p:pic>
      <p:pic>
        <p:nvPicPr>
          <p:cNvPr id="26" name="図 25" descr="おもちゃ, 食品, 持つ が含まれている画像&#10;&#10;自動的に生成された説明">
            <a:extLst>
              <a:ext uri="{FF2B5EF4-FFF2-40B4-BE49-F238E27FC236}">
                <a16:creationId xmlns:a16="http://schemas.microsoft.com/office/drawing/2014/main" id="{2BD83FFF-D6C2-4497-AF2A-B0F0E8B52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082" y="3487075"/>
            <a:ext cx="1657406" cy="2397694"/>
          </a:xfrm>
          <a:prstGeom prst="rect">
            <a:avLst/>
          </a:prstGeom>
        </p:spPr>
      </p:pic>
      <p:pic>
        <p:nvPicPr>
          <p:cNvPr id="28" name="図 27" descr="飛行機, 飛ぶ が含まれている画像&#10;&#10;自動的に生成された説明">
            <a:extLst>
              <a:ext uri="{FF2B5EF4-FFF2-40B4-BE49-F238E27FC236}">
                <a16:creationId xmlns:a16="http://schemas.microsoft.com/office/drawing/2014/main" id="{F3F42934-4EBF-4A64-9F38-24B901559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402" y="2833004"/>
            <a:ext cx="822930" cy="822930"/>
          </a:xfrm>
          <a:prstGeom prst="rect">
            <a:avLst/>
          </a:prstGeom>
        </p:spPr>
      </p:pic>
      <p:pic>
        <p:nvPicPr>
          <p:cNvPr id="30" name="図 29" descr="飛行機, 飛ぶ が含まれている画像&#10;&#10;自動的に生成された説明">
            <a:extLst>
              <a:ext uri="{FF2B5EF4-FFF2-40B4-BE49-F238E27FC236}">
                <a16:creationId xmlns:a16="http://schemas.microsoft.com/office/drawing/2014/main" id="{85D27022-42D4-4E95-88AF-152E2F87D5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324" y="2787938"/>
            <a:ext cx="913062" cy="913062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A9D3C84-C2D2-4A31-989D-75C7F6E16E29}"/>
              </a:ext>
            </a:extLst>
          </p:cNvPr>
          <p:cNvSpPr txBox="1"/>
          <p:nvPr/>
        </p:nvSpPr>
        <p:spPr>
          <a:xfrm>
            <a:off x="1789335" y="7256755"/>
            <a:ext cx="91614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なぜ散歩する？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ポイントゲットを目的としてゴミを片付けようとする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ja-JP" altLang="en-US" sz="2800" b="1" dirty="0">
                <a:solidFill>
                  <a:srgbClr val="FF0000"/>
                </a:solidFill>
                <a:latin typeface="+mn-ea"/>
              </a:rPr>
              <a:t>⇒散歩する⇒健康</a:t>
            </a:r>
            <a:endParaRPr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という流れをしっかり示すこと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ja-JP" altLang="en-US" sz="2800" b="1" dirty="0">
                <a:solidFill>
                  <a:srgbClr val="FF0000"/>
                </a:solidFill>
                <a:latin typeface="+mn-ea"/>
              </a:rPr>
              <a:t>縦矢印が細くて不安定．デフォルトは使ってはいけない</a:t>
            </a:r>
            <a:endParaRPr lang="en-US" altLang="ja-JP" sz="28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kumimoji="1" lang="ja-JP" altLang="en-US" sz="2800" b="1" dirty="0">
                <a:solidFill>
                  <a:srgbClr val="FF0000"/>
                </a:solidFill>
                <a:latin typeface="+mn-ea"/>
              </a:rPr>
              <a:t>バランスよい形と配置に</a:t>
            </a:r>
            <a:endParaRPr kumimoji="1" lang="en-US" altLang="ja-JP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BB5A32-12D4-4771-A2DB-CE2BAF7CD1FE}"/>
              </a:ext>
            </a:extLst>
          </p:cNvPr>
          <p:cNvSpPr txBox="1"/>
          <p:nvPr/>
        </p:nvSpPr>
        <p:spPr>
          <a:xfrm>
            <a:off x="7843967" y="3733341"/>
            <a:ext cx="156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作散步</a:t>
            </a:r>
            <a:endParaRPr kumimoji="1" lang="ja-JP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208A7087-78B3-43E7-B893-C06BAA081DC9}"/>
              </a:ext>
            </a:extLst>
          </p:cNvPr>
          <p:cNvSpPr/>
          <p:nvPr/>
        </p:nvSpPr>
        <p:spPr>
          <a:xfrm rot="5400000">
            <a:off x="8189603" y="4084708"/>
            <a:ext cx="578049" cy="13984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755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BD5FA2-C25F-48BA-A8D6-ACA3B4D59930}"/>
              </a:ext>
            </a:extLst>
          </p:cNvPr>
          <p:cNvSpPr/>
          <p:nvPr/>
        </p:nvSpPr>
        <p:spPr>
          <a:xfrm>
            <a:off x="0" y="0"/>
            <a:ext cx="12192000" cy="10884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記号, グリーン, モニター, 持つ が含まれている画像&#10;&#10;自動的に生成された説明">
            <a:extLst>
              <a:ext uri="{FF2B5EF4-FFF2-40B4-BE49-F238E27FC236}">
                <a16:creationId xmlns:a16="http://schemas.microsoft.com/office/drawing/2014/main" id="{EE5DA349-466A-4BC3-A1DE-0A3146E634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" y="2307548"/>
            <a:ext cx="1543554" cy="1543554"/>
          </a:xfrm>
          <a:prstGeom prst="rect">
            <a:avLst/>
          </a:prstGeom>
        </p:spPr>
      </p:pic>
      <p:pic>
        <p:nvPicPr>
          <p:cNvPr id="11" name="図 10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B1E19012-1C10-4F89-B0CE-3E530AAD2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44" y="1773224"/>
            <a:ext cx="2057698" cy="2057698"/>
          </a:xfrm>
          <a:prstGeom prst="rect">
            <a:avLst/>
          </a:prstGeom>
        </p:spPr>
      </p:pic>
      <p:pic>
        <p:nvPicPr>
          <p:cNvPr id="13" name="図 1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3E552CD8-7831-4966-80DA-2D621F76F3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8" y="3934200"/>
            <a:ext cx="1543554" cy="1543554"/>
          </a:xfrm>
          <a:prstGeom prst="rect">
            <a:avLst/>
          </a:prstGeom>
        </p:spPr>
      </p:pic>
      <p:pic>
        <p:nvPicPr>
          <p:cNvPr id="15" name="図 14" descr="挿絵, 食品, 記号 が含まれている画像&#10;&#10;自動的に生成された説明">
            <a:extLst>
              <a:ext uri="{FF2B5EF4-FFF2-40B4-BE49-F238E27FC236}">
                <a16:creationId xmlns:a16="http://schemas.microsoft.com/office/drawing/2014/main" id="{00AB3FC5-CEAB-476E-8762-CD94EE8473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30" y="3951670"/>
            <a:ext cx="1543554" cy="1543554"/>
          </a:xfrm>
          <a:prstGeom prst="rect">
            <a:avLst/>
          </a:prstGeom>
        </p:spPr>
      </p:pic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59870ADB-CFB9-4D35-8EF7-A09E3DDBD6D7}"/>
              </a:ext>
            </a:extLst>
          </p:cNvPr>
          <p:cNvSpPr/>
          <p:nvPr/>
        </p:nvSpPr>
        <p:spPr>
          <a:xfrm>
            <a:off x="5611518" y="1318896"/>
            <a:ext cx="6034591" cy="5147709"/>
          </a:xfrm>
          <a:prstGeom prst="wedgeRectCallout">
            <a:avLst>
              <a:gd name="adj1" fmla="val -64055"/>
              <a:gd name="adj2" fmla="val -20532"/>
            </a:avLst>
          </a:prstGeom>
          <a:noFill/>
          <a:ln w="38100">
            <a:solidFill>
              <a:srgbClr val="8F1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6AAE47C-772C-4EAF-ACCE-92EC21459DFC}"/>
              </a:ext>
            </a:extLst>
          </p:cNvPr>
          <p:cNvSpPr txBox="1"/>
          <p:nvPr/>
        </p:nvSpPr>
        <p:spPr>
          <a:xfrm>
            <a:off x="5721679" y="1699480"/>
            <a:ext cx="551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人们收集垃圾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44B90F11-7AEF-4887-A9FB-E36AA1CEC1BF}"/>
              </a:ext>
            </a:extLst>
          </p:cNvPr>
          <p:cNvSpPr/>
          <p:nvPr/>
        </p:nvSpPr>
        <p:spPr>
          <a:xfrm rot="5400000">
            <a:off x="8339788" y="2221994"/>
            <a:ext cx="578049" cy="13984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B27A8A3-2278-448C-8F4B-A71412A74904}"/>
              </a:ext>
            </a:extLst>
          </p:cNvPr>
          <p:cNvSpPr txBox="1"/>
          <p:nvPr/>
        </p:nvSpPr>
        <p:spPr>
          <a:xfrm>
            <a:off x="6385409" y="5440338"/>
            <a:ext cx="4486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提高生产力</a:t>
            </a:r>
            <a:endParaRPr kumimoji="1" lang="ja-JP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DBB5A32-12D4-4771-A2DB-CE2BAF7CD1FE}"/>
              </a:ext>
            </a:extLst>
          </p:cNvPr>
          <p:cNvSpPr txBox="1"/>
          <p:nvPr/>
        </p:nvSpPr>
        <p:spPr>
          <a:xfrm>
            <a:off x="6194343" y="3401854"/>
            <a:ext cx="5041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减少垃圾量，</a:t>
            </a:r>
          </a:p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专注于其他工作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208A7087-78B3-43E7-B893-C06BAA081DC9}"/>
              </a:ext>
            </a:extLst>
          </p:cNvPr>
          <p:cNvSpPr/>
          <p:nvPr/>
        </p:nvSpPr>
        <p:spPr>
          <a:xfrm rot="5400000">
            <a:off x="8339788" y="4171806"/>
            <a:ext cx="578049" cy="139845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7880182-8D00-42D3-9840-520DB611EACE}"/>
              </a:ext>
            </a:extLst>
          </p:cNvPr>
          <p:cNvSpPr txBox="1"/>
          <p:nvPr/>
        </p:nvSpPr>
        <p:spPr>
          <a:xfrm>
            <a:off x="0" y="23047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1"/>
                </a:solidFill>
                <a:latin typeface="+mn-ea"/>
              </a:rPr>
              <a:t>8. Decent Work and Economic Growth</a:t>
            </a:r>
            <a:endParaRPr kumimoji="1" lang="ja-JP" altLang="en-US" sz="4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F85C4DB-0B48-462A-A46B-FB48FE321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938" y="4086876"/>
            <a:ext cx="1085583" cy="1385962"/>
          </a:xfrm>
          <a:prstGeom prst="rect">
            <a:avLst/>
          </a:prstGeom>
        </p:spPr>
      </p:pic>
      <p:pic>
        <p:nvPicPr>
          <p:cNvPr id="25" name="図 24" descr="飛行機, 飛ぶ が含まれている画像&#10;&#10;自動的に生成された説明">
            <a:extLst>
              <a:ext uri="{FF2B5EF4-FFF2-40B4-BE49-F238E27FC236}">
                <a16:creationId xmlns:a16="http://schemas.microsoft.com/office/drawing/2014/main" id="{DEDAB627-227E-428B-B1F7-7DF91DBFA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266" y="4433250"/>
            <a:ext cx="866948" cy="866948"/>
          </a:xfrm>
          <a:prstGeom prst="rect">
            <a:avLst/>
          </a:prstGeom>
        </p:spPr>
      </p:pic>
      <p:pic>
        <p:nvPicPr>
          <p:cNvPr id="29" name="図 28" descr="クマ, 時計 が含まれている画像&#10;&#10;自動的に生成された説明">
            <a:extLst>
              <a:ext uri="{FF2B5EF4-FFF2-40B4-BE49-F238E27FC236}">
                <a16:creationId xmlns:a16="http://schemas.microsoft.com/office/drawing/2014/main" id="{A78B5740-B52D-415F-96CA-41C48BA4D5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71" y="1658439"/>
            <a:ext cx="1327286" cy="14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862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800" b="1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3586</TotalTime>
  <Words>476</Words>
  <Application>Microsoft Office PowerPoint</Application>
  <PresentationFormat>ワイド画面</PresentationFormat>
  <Paragraphs>92</Paragraphs>
  <Slides>13</Slides>
  <Notes>1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宋体</vt:lpstr>
      <vt:lpstr>メイリオ</vt:lpstr>
      <vt:lpstr>游ゴシック</vt:lpstr>
      <vt:lpstr>Arial</vt:lpstr>
      <vt:lpstr>Calibri</vt:lpstr>
      <vt:lpstr>1_Office テーマ</vt:lpstr>
      <vt:lpstr>瞄准”没有”垃圾的城市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sichao</dc:creator>
  <cp:lastModifiedBy>sichao</cp:lastModifiedBy>
  <cp:revision>304</cp:revision>
  <dcterms:created xsi:type="dcterms:W3CDTF">2020-04-23T02:43:41Z</dcterms:created>
  <dcterms:modified xsi:type="dcterms:W3CDTF">2020-07-12T03:45:09Z</dcterms:modified>
</cp:coreProperties>
</file>